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TT Norms Bold Italics" charset="1" panose="02000803020000090004"/>
      <p:regular r:id="rId57"/>
    </p:embeddedFont>
    <p:embeddedFont>
      <p:font typeface="TT Norms" charset="1" panose="02000503030000020003"/>
      <p:regular r:id="rId58"/>
    </p:embeddedFont>
    <p:embeddedFont>
      <p:font typeface="TT Norms Italics" charset="1" panose="02000503030000090003"/>
      <p:regular r:id="rId59"/>
    </p:embeddedFont>
    <p:embeddedFont>
      <p:font typeface="TT Norms Bold" charset="1" panose="02000803030000020004"/>
      <p:regular r:id="rId60"/>
    </p:embeddedFont>
    <p:embeddedFont>
      <p:font typeface="Poppins" charset="1" panose="000005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4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9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50.jpe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51.jpe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52.jpe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53.jpe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54.jpe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6.png" Type="http://schemas.openxmlformats.org/officeDocument/2006/relationships/image"/><Relationship Id="rId16" Target="../media/image32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16" Target="../media/image62.png" Type="http://schemas.openxmlformats.org/officeDocument/2006/relationships/image"/><Relationship Id="rId17" Target="../media/image63.svg" Type="http://schemas.openxmlformats.org/officeDocument/2006/relationships/image"/><Relationship Id="rId18" Target="../media/image64.png" Type="http://schemas.openxmlformats.org/officeDocument/2006/relationships/image"/><Relationship Id="rId19" Target="../media/image6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jpeg" Type="http://schemas.openxmlformats.org/officeDocument/2006/relationships/image"/><Relationship Id="rId3" Target="../media/image67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70.png" Type="http://schemas.openxmlformats.org/officeDocument/2006/relationships/image"/><Relationship Id="rId16" Target="../media/image71.svg" Type="http://schemas.openxmlformats.org/officeDocument/2006/relationships/image"/><Relationship Id="rId17" Target="../media/image72.png" Type="http://schemas.openxmlformats.org/officeDocument/2006/relationships/image"/><Relationship Id="rId18" Target="../media/image73.svg" Type="http://schemas.openxmlformats.org/officeDocument/2006/relationships/image"/><Relationship Id="rId19" Target="../media/image74.png" Type="http://schemas.openxmlformats.org/officeDocument/2006/relationships/image"/><Relationship Id="rId2" Target="../media/image1.jpeg" Type="http://schemas.openxmlformats.org/officeDocument/2006/relationships/image"/><Relationship Id="rId20" Target="../media/image75.svg" Type="http://schemas.openxmlformats.org/officeDocument/2006/relationships/image"/><Relationship Id="rId21" Target="../media/image76.png" Type="http://schemas.openxmlformats.org/officeDocument/2006/relationships/image"/><Relationship Id="rId22" Target="../media/image77.svg" Type="http://schemas.openxmlformats.org/officeDocument/2006/relationships/image"/><Relationship Id="rId23" Target="../media/image78.png" Type="http://schemas.openxmlformats.org/officeDocument/2006/relationships/image"/><Relationship Id="rId24" Target="../media/image79.sv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80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81.pn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82.jpe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83.jpe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84.jpe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6.png" Type="http://schemas.openxmlformats.org/officeDocument/2006/relationships/image"/><Relationship Id="rId14" Target="../media/image26.svg" Type="http://schemas.openxmlformats.org/officeDocument/2006/relationships/image"/><Relationship Id="rId15" Target="../media/image27.jpe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6.png" Type="http://schemas.openxmlformats.org/officeDocument/2006/relationships/image"/><Relationship Id="rId16" Target="../media/image32.svg" Type="http://schemas.openxmlformats.org/officeDocument/2006/relationships/image"/><Relationship Id="rId17" Target="../media/image33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76650" y="-536646"/>
            <a:ext cx="13013412" cy="11316273"/>
            <a:chOff x="0" y="0"/>
            <a:chExt cx="803256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4" y="0"/>
              <a:ext cx="793628" cy="698500"/>
            </a:xfrm>
            <a:custGeom>
              <a:avLst/>
              <a:gdLst/>
              <a:ahLst/>
              <a:cxnLst/>
              <a:rect r="r" b="b" t="t" l="l"/>
              <a:pathLst>
                <a:path h="698500" w="793628">
                  <a:moveTo>
                    <a:pt x="789467" y="364677"/>
                  </a:moveTo>
                  <a:lnTo>
                    <a:pt x="604218" y="683074"/>
                  </a:lnTo>
                  <a:cubicBezTo>
                    <a:pt x="598661" y="692624"/>
                    <a:pt x="588445" y="698500"/>
                    <a:pt x="577395" y="698500"/>
                  </a:cubicBezTo>
                  <a:lnTo>
                    <a:pt x="216234" y="698500"/>
                  </a:lnTo>
                  <a:cubicBezTo>
                    <a:pt x="205184" y="698500"/>
                    <a:pt x="194967" y="692624"/>
                    <a:pt x="189411" y="683074"/>
                  </a:cubicBezTo>
                  <a:lnTo>
                    <a:pt x="4161" y="364677"/>
                  </a:lnTo>
                  <a:cubicBezTo>
                    <a:pt x="-1387" y="355140"/>
                    <a:pt x="-1387" y="343360"/>
                    <a:pt x="4161" y="333823"/>
                  </a:cubicBezTo>
                  <a:lnTo>
                    <a:pt x="189411" y="15427"/>
                  </a:lnTo>
                  <a:cubicBezTo>
                    <a:pt x="194967" y="5876"/>
                    <a:pt x="205184" y="0"/>
                    <a:pt x="216234" y="0"/>
                  </a:cubicBezTo>
                  <a:lnTo>
                    <a:pt x="577395" y="0"/>
                  </a:lnTo>
                  <a:cubicBezTo>
                    <a:pt x="588445" y="0"/>
                    <a:pt x="598661" y="5876"/>
                    <a:pt x="604218" y="15427"/>
                  </a:cubicBezTo>
                  <a:lnTo>
                    <a:pt x="789467" y="333823"/>
                  </a:lnTo>
                  <a:cubicBezTo>
                    <a:pt x="795015" y="343360"/>
                    <a:pt x="795015" y="355140"/>
                    <a:pt x="789467" y="364677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74656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74485" y="-2735564"/>
            <a:ext cx="13708112" cy="11783448"/>
            <a:chOff x="0" y="0"/>
            <a:chExt cx="812800" cy="698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69" y="0"/>
              <a:ext cx="803661" cy="698680"/>
            </a:xfrm>
            <a:custGeom>
              <a:avLst/>
              <a:gdLst/>
              <a:ahLst/>
              <a:cxnLst/>
              <a:rect r="r" b="b" t="t" l="l"/>
              <a:pathLst>
                <a:path h="698680" w="803661">
                  <a:moveTo>
                    <a:pt x="799712" y="363986"/>
                  </a:moveTo>
                  <a:lnTo>
                    <a:pt x="613550" y="684035"/>
                  </a:lnTo>
                  <a:cubicBezTo>
                    <a:pt x="608276" y="693102"/>
                    <a:pt x="598578" y="698680"/>
                    <a:pt x="588088" y="698680"/>
                  </a:cubicBezTo>
                  <a:lnTo>
                    <a:pt x="215574" y="698680"/>
                  </a:lnTo>
                  <a:cubicBezTo>
                    <a:pt x="205084" y="698680"/>
                    <a:pt x="195386" y="693102"/>
                    <a:pt x="190112" y="684035"/>
                  </a:cubicBezTo>
                  <a:lnTo>
                    <a:pt x="3950" y="363986"/>
                  </a:lnTo>
                  <a:cubicBezTo>
                    <a:pt x="-1316" y="354932"/>
                    <a:pt x="-1316" y="343748"/>
                    <a:pt x="3950" y="334694"/>
                  </a:cubicBezTo>
                  <a:lnTo>
                    <a:pt x="190112" y="14646"/>
                  </a:lnTo>
                  <a:cubicBezTo>
                    <a:pt x="195386" y="5578"/>
                    <a:pt x="205084" y="0"/>
                    <a:pt x="215574" y="0"/>
                  </a:cubicBezTo>
                  <a:lnTo>
                    <a:pt x="588088" y="0"/>
                  </a:lnTo>
                  <a:cubicBezTo>
                    <a:pt x="598578" y="0"/>
                    <a:pt x="608276" y="5578"/>
                    <a:pt x="613550" y="14646"/>
                  </a:cubicBezTo>
                  <a:lnTo>
                    <a:pt x="799712" y="334694"/>
                  </a:lnTo>
                  <a:cubicBezTo>
                    <a:pt x="804978" y="343748"/>
                    <a:pt x="804978" y="354932"/>
                    <a:pt x="799712" y="36398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7667396"/>
            <a:ext cx="4883744" cy="4273276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6612" y="36798"/>
              <a:ext cx="759577" cy="674402"/>
            </a:xfrm>
            <a:custGeom>
              <a:avLst/>
              <a:gdLst/>
              <a:ahLst/>
              <a:cxnLst/>
              <a:rect r="r" b="b" t="t" l="l"/>
              <a:pathLst>
                <a:path h="674402" w="759577">
                  <a:moveTo>
                    <a:pt x="411248" y="18257"/>
                  </a:moveTo>
                  <a:lnTo>
                    <a:pt x="754728" y="619347"/>
                  </a:lnTo>
                  <a:cubicBezTo>
                    <a:pt x="761236" y="630736"/>
                    <a:pt x="761189" y="644728"/>
                    <a:pt x="754605" y="656074"/>
                  </a:cubicBezTo>
                  <a:cubicBezTo>
                    <a:pt x="748021" y="667419"/>
                    <a:pt x="735896" y="674402"/>
                    <a:pt x="722778" y="674402"/>
                  </a:cubicBezTo>
                  <a:lnTo>
                    <a:pt x="36798" y="674402"/>
                  </a:lnTo>
                  <a:cubicBezTo>
                    <a:pt x="23680" y="674402"/>
                    <a:pt x="11555" y="667419"/>
                    <a:pt x="4971" y="656074"/>
                  </a:cubicBezTo>
                  <a:cubicBezTo>
                    <a:pt x="-1613" y="644728"/>
                    <a:pt x="-1660" y="630736"/>
                    <a:pt x="4848" y="619347"/>
                  </a:cubicBezTo>
                  <a:lnTo>
                    <a:pt x="348328" y="18257"/>
                  </a:lnTo>
                  <a:cubicBezTo>
                    <a:pt x="354779" y="6967"/>
                    <a:pt x="366785" y="0"/>
                    <a:pt x="379788" y="0"/>
                  </a:cubicBezTo>
                  <a:cubicBezTo>
                    <a:pt x="392791" y="0"/>
                    <a:pt x="404797" y="6967"/>
                    <a:pt x="411248" y="18257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202722" y="-2594046"/>
            <a:ext cx="4656068" cy="4114800"/>
          </a:xfrm>
          <a:custGeom>
            <a:avLst/>
            <a:gdLst/>
            <a:ahLst/>
            <a:cxnLst/>
            <a:rect r="r" b="b" t="t" l="l"/>
            <a:pathLst>
              <a:path h="4114800" w="4656068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72791" y="-431871"/>
            <a:ext cx="3111500" cy="1221264"/>
          </a:xfrm>
          <a:custGeom>
            <a:avLst/>
            <a:gdLst/>
            <a:ahLst/>
            <a:cxnLst/>
            <a:rect r="r" b="b" t="t" l="l"/>
            <a:pathLst>
              <a:path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74485" y="888539"/>
            <a:ext cx="7378347" cy="6778856"/>
          </a:xfrm>
          <a:custGeom>
            <a:avLst/>
            <a:gdLst/>
            <a:ahLst/>
            <a:cxnLst/>
            <a:rect r="r" b="b" t="t" l="l"/>
            <a:pathLst>
              <a:path h="6778856" w="7378347">
                <a:moveTo>
                  <a:pt x="0" y="0"/>
                </a:moveTo>
                <a:lnTo>
                  <a:pt x="7378347" y="0"/>
                </a:lnTo>
                <a:lnTo>
                  <a:pt x="7378347" y="6778857"/>
                </a:lnTo>
                <a:lnTo>
                  <a:pt x="0" y="6778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10314426" y="1217107"/>
            <a:ext cx="9137786" cy="7852785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9141" y="0"/>
              <a:ext cx="794517" cy="698500"/>
            </a:xfrm>
            <a:custGeom>
              <a:avLst/>
              <a:gdLst/>
              <a:ahLst/>
              <a:cxnLst/>
              <a:rect r="r" b="b" t="t" l="l"/>
              <a:pathLst>
                <a:path h="698500" w="794517">
                  <a:moveTo>
                    <a:pt x="786616" y="378542"/>
                  </a:moveTo>
                  <a:lnTo>
                    <a:pt x="617502" y="669208"/>
                  </a:lnTo>
                  <a:cubicBezTo>
                    <a:pt x="606950" y="687343"/>
                    <a:pt x="587551" y="698500"/>
                    <a:pt x="566569" y="698500"/>
                  </a:cubicBezTo>
                  <a:lnTo>
                    <a:pt x="227949" y="698500"/>
                  </a:lnTo>
                  <a:cubicBezTo>
                    <a:pt x="206967" y="698500"/>
                    <a:pt x="187568" y="687343"/>
                    <a:pt x="177016" y="669208"/>
                  </a:cubicBezTo>
                  <a:lnTo>
                    <a:pt x="7902" y="378542"/>
                  </a:lnTo>
                  <a:cubicBezTo>
                    <a:pt x="-2633" y="360435"/>
                    <a:pt x="-2633" y="338065"/>
                    <a:pt x="7902" y="319958"/>
                  </a:cubicBezTo>
                  <a:lnTo>
                    <a:pt x="177016" y="29293"/>
                  </a:lnTo>
                  <a:cubicBezTo>
                    <a:pt x="187568" y="11157"/>
                    <a:pt x="206967" y="0"/>
                    <a:pt x="227949" y="0"/>
                  </a:cubicBezTo>
                  <a:lnTo>
                    <a:pt x="566569" y="0"/>
                  </a:lnTo>
                  <a:cubicBezTo>
                    <a:pt x="587551" y="0"/>
                    <a:pt x="606950" y="11157"/>
                    <a:pt x="617502" y="29293"/>
                  </a:cubicBezTo>
                  <a:lnTo>
                    <a:pt x="786616" y="319958"/>
                  </a:lnTo>
                  <a:cubicBezTo>
                    <a:pt x="797151" y="338065"/>
                    <a:pt x="797151" y="360435"/>
                    <a:pt x="786616" y="378542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61771" lIns="61771" bIns="61771" rIns="61771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53948" y="1559759"/>
            <a:ext cx="7334052" cy="7115290"/>
            <a:chOff x="0" y="0"/>
            <a:chExt cx="1012126" cy="9819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294" y="0"/>
              <a:ext cx="999537" cy="981936"/>
            </a:xfrm>
            <a:custGeom>
              <a:avLst/>
              <a:gdLst/>
              <a:ahLst/>
              <a:cxnLst/>
              <a:rect r="r" b="b" t="t" l="l"/>
              <a:pathLst>
                <a:path h="981936" w="999537">
                  <a:moveTo>
                    <a:pt x="993722" y="520229"/>
                  </a:moveTo>
                  <a:lnTo>
                    <a:pt x="814743" y="952675"/>
                  </a:lnTo>
                  <a:cubicBezTo>
                    <a:pt x="807412" y="970387"/>
                    <a:pt x="790132" y="981936"/>
                    <a:pt x="770964" y="981936"/>
                  </a:cubicBezTo>
                  <a:lnTo>
                    <a:pt x="228574" y="981936"/>
                  </a:lnTo>
                  <a:cubicBezTo>
                    <a:pt x="209406" y="981936"/>
                    <a:pt x="192126" y="970387"/>
                    <a:pt x="184795" y="952675"/>
                  </a:cubicBezTo>
                  <a:lnTo>
                    <a:pt x="5817" y="520229"/>
                  </a:lnTo>
                  <a:cubicBezTo>
                    <a:pt x="-1938" y="501493"/>
                    <a:pt x="-1938" y="480444"/>
                    <a:pt x="5817" y="461707"/>
                  </a:cubicBezTo>
                  <a:lnTo>
                    <a:pt x="184795" y="29261"/>
                  </a:lnTo>
                  <a:cubicBezTo>
                    <a:pt x="192126" y="11550"/>
                    <a:pt x="209406" y="0"/>
                    <a:pt x="228574" y="0"/>
                  </a:cubicBezTo>
                  <a:lnTo>
                    <a:pt x="770964" y="0"/>
                  </a:lnTo>
                  <a:cubicBezTo>
                    <a:pt x="790132" y="0"/>
                    <a:pt x="807412" y="11550"/>
                    <a:pt x="814743" y="29261"/>
                  </a:cubicBezTo>
                  <a:lnTo>
                    <a:pt x="993722" y="461707"/>
                  </a:lnTo>
                  <a:cubicBezTo>
                    <a:pt x="1001476" y="480444"/>
                    <a:pt x="1001476" y="501493"/>
                    <a:pt x="993722" y="520229"/>
                  </a:cubicBezTo>
                  <a:close/>
                </a:path>
              </a:pathLst>
            </a:custGeom>
            <a:blipFill>
              <a:blip r:embed="rId9"/>
              <a:stretch>
                <a:fillRect l="136" t="-757" r="136" b="-757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0" y="0"/>
            <a:ext cx="3482402" cy="1028700"/>
          </a:xfrm>
          <a:custGeom>
            <a:avLst/>
            <a:gdLst/>
            <a:ahLst/>
            <a:cxnLst/>
            <a:rect r="r" b="b" t="t" l="l"/>
            <a:pathLst>
              <a:path h="1028700" w="3482402">
                <a:moveTo>
                  <a:pt x="0" y="0"/>
                </a:moveTo>
                <a:lnTo>
                  <a:pt x="3482402" y="0"/>
                </a:lnTo>
                <a:lnTo>
                  <a:pt x="348240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06087" y="6140241"/>
            <a:ext cx="7500712" cy="330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i="true" b="true">
                <a:solidFill>
                  <a:srgbClr val="23403D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Presented By: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Mohammad Alhalim </a:t>
            </a:r>
            <a:r>
              <a:rPr lang="en-US" sz="2500" i="true">
                <a:solidFill>
                  <a:srgbClr val="23403D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ID: 202302489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Mohammed Farhat </a:t>
            </a:r>
            <a:r>
              <a:rPr lang="en-US" sz="2500" i="true">
                <a:solidFill>
                  <a:srgbClr val="23403D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ID: 202301471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Mohammad Shaaban </a:t>
            </a:r>
            <a:r>
              <a:rPr lang="en-US" sz="2500" i="true">
                <a:solidFill>
                  <a:srgbClr val="23403D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ID: 202302974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Mohammad Al Ghali </a:t>
            </a:r>
            <a:r>
              <a:rPr lang="en-US" sz="2500" i="true">
                <a:solidFill>
                  <a:srgbClr val="23403D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ID: 202301786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Houssein Harb </a:t>
            </a:r>
            <a:r>
              <a:rPr lang="en-US" sz="2500" i="true">
                <a:solidFill>
                  <a:srgbClr val="23403D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ID: 202301354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Zakaria Khatib </a:t>
            </a:r>
            <a:r>
              <a:rPr lang="en-US" sz="2500" i="true">
                <a:solidFill>
                  <a:srgbClr val="23403D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ID: 202402262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6087" y="1816100"/>
            <a:ext cx="7155427" cy="332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5499" spc="819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THE GREEN GUARDIAN</a:t>
            </a:r>
          </a:p>
          <a:p>
            <a:pPr algn="l">
              <a:lnSpc>
                <a:spcPts val="5599"/>
              </a:lnSpc>
            </a:pPr>
            <a:r>
              <a:rPr lang="en-US" b="true" sz="3999" i="true">
                <a:solidFill>
                  <a:srgbClr val="23403D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An Autonomous Garbage Collector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01513" y="9340640"/>
            <a:ext cx="3696711" cy="67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6"/>
              </a:lnSpc>
              <a:spcBef>
                <a:spcPct val="0"/>
              </a:spcBef>
            </a:pPr>
            <a:r>
              <a:rPr lang="en-US" b="true" sz="3751" strike="noStrike" u="non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FYP 1 - Fall 2025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79296" y="6140241"/>
            <a:ext cx="2697353" cy="92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i="true" b="true">
                <a:solidFill>
                  <a:srgbClr val="23403D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Supervised By: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Dr. Ziad Doughan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06" y="0"/>
              <a:ext cx="1661004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004">
                  <a:moveTo>
                    <a:pt x="211737" y="0"/>
                  </a:moveTo>
                  <a:lnTo>
                    <a:pt x="1652467" y="0"/>
                  </a:lnTo>
                  <a:cubicBezTo>
                    <a:pt x="1655513" y="0"/>
                    <a:pt x="1658328" y="1623"/>
                    <a:pt x="1659855" y="4259"/>
                  </a:cubicBezTo>
                  <a:cubicBezTo>
                    <a:pt x="1661381" y="6895"/>
                    <a:pt x="1661387" y="10145"/>
                    <a:pt x="1659871" y="12786"/>
                  </a:cubicBezTo>
                  <a:lnTo>
                    <a:pt x="1471348" y="341255"/>
                  </a:lnTo>
                  <a:cubicBezTo>
                    <a:pt x="1466809" y="349164"/>
                    <a:pt x="1458386" y="354041"/>
                    <a:pt x="1449267" y="354041"/>
                  </a:cubicBezTo>
                  <a:lnTo>
                    <a:pt x="8537" y="354041"/>
                  </a:lnTo>
                  <a:cubicBezTo>
                    <a:pt x="5491" y="354041"/>
                    <a:pt x="2675" y="352418"/>
                    <a:pt x="1149" y="349782"/>
                  </a:cubicBezTo>
                  <a:cubicBezTo>
                    <a:pt x="-377" y="347146"/>
                    <a:pt x="-384" y="343896"/>
                    <a:pt x="1133" y="341255"/>
                  </a:cubicBezTo>
                  <a:lnTo>
                    <a:pt x="189655" y="12786"/>
                  </a:lnTo>
                  <a:cubicBezTo>
                    <a:pt x="194195" y="4877"/>
                    <a:pt x="202618" y="0"/>
                    <a:pt x="21173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09415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136650" y="2495550"/>
          <a:ext cx="16014700" cy="7267575"/>
        </p:xfrm>
        <a:graphic>
          <a:graphicData uri="http://schemas.openxmlformats.org/drawingml/2006/table">
            <a:tbl>
              <a:tblPr/>
              <a:tblGrid>
                <a:gridCol w="2153018"/>
                <a:gridCol w="3176015"/>
                <a:gridCol w="2773629"/>
                <a:gridCol w="2262920"/>
                <a:gridCol w="2540026"/>
                <a:gridCol w="3109092"/>
              </a:tblGrid>
              <a:tr h="155118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System Integration &amp; Comms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Power / Endurance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Research 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Navigation &amp; Localization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Waste Detection &amp; Segregation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</a:tr>
              <a:tr h="1905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Arduino-based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Proposed solar panel for charging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Fixed path, lacks flexibility, no waste classification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Saranya &amp; Vigneshwaran (2020)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Line-following (IR sensors)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strike="noStrike" u="none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No segregation; only moves bin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</a:tr>
              <a:tr h="1905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Arduino Mega + UNO with GSM/GPS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Wireless solar charging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Low accuracy on sharp turns, cannot classify trash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  Nagayo</a:t>
                      </a:r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  et al. (2019)</a:t>
                      </a:r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Line-following (QTR reflectance) + color sensor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Ultrasonic for trash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</a:tr>
              <a:tr h="1905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Arduino + vision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Battery-powered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Limited classes of waste, high compute demand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Bai et al. (2018)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Perception-driven navigation (ground segmentation + sensors)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Deep CNN for object recognition (bottles, cans, paper, etc.)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A"/>
                    </a:solidFill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244600" y="700403"/>
            <a:ext cx="1257742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LITERATURE REVIEW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36781" y="9483531"/>
            <a:ext cx="193774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06" y="0"/>
              <a:ext cx="1661004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004">
                  <a:moveTo>
                    <a:pt x="211737" y="0"/>
                  </a:moveTo>
                  <a:lnTo>
                    <a:pt x="1652467" y="0"/>
                  </a:lnTo>
                  <a:cubicBezTo>
                    <a:pt x="1655513" y="0"/>
                    <a:pt x="1658328" y="1623"/>
                    <a:pt x="1659855" y="4259"/>
                  </a:cubicBezTo>
                  <a:cubicBezTo>
                    <a:pt x="1661381" y="6895"/>
                    <a:pt x="1661387" y="10145"/>
                    <a:pt x="1659871" y="12786"/>
                  </a:cubicBezTo>
                  <a:lnTo>
                    <a:pt x="1471348" y="341255"/>
                  </a:lnTo>
                  <a:cubicBezTo>
                    <a:pt x="1466809" y="349164"/>
                    <a:pt x="1458386" y="354041"/>
                    <a:pt x="1449267" y="354041"/>
                  </a:cubicBezTo>
                  <a:lnTo>
                    <a:pt x="8537" y="354041"/>
                  </a:lnTo>
                  <a:cubicBezTo>
                    <a:pt x="5491" y="354041"/>
                    <a:pt x="2675" y="352418"/>
                    <a:pt x="1149" y="349782"/>
                  </a:cubicBezTo>
                  <a:cubicBezTo>
                    <a:pt x="-377" y="347146"/>
                    <a:pt x="-384" y="343896"/>
                    <a:pt x="1133" y="341255"/>
                  </a:cubicBezTo>
                  <a:lnTo>
                    <a:pt x="189655" y="12786"/>
                  </a:lnTo>
                  <a:cubicBezTo>
                    <a:pt x="194195" y="4877"/>
                    <a:pt x="202618" y="0"/>
                    <a:pt x="21173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4600" y="700403"/>
            <a:ext cx="1257742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LITERATURE REVIEW</a:t>
            </a:r>
          </a:p>
        </p:txBody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167664" y="2365631"/>
          <a:ext cx="15952671" cy="7289942"/>
        </p:xfrm>
        <a:graphic>
          <a:graphicData uri="http://schemas.openxmlformats.org/drawingml/2006/table">
            <a:tbl>
              <a:tblPr/>
              <a:tblGrid>
                <a:gridCol w="2306181"/>
                <a:gridCol w="2646805"/>
                <a:gridCol w="3291463"/>
                <a:gridCol w="2521992"/>
                <a:gridCol w="2213497"/>
                <a:gridCol w="2972734"/>
              </a:tblGrid>
              <a:tr h="206196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System Integration &amp; Comms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Power / Endurance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Research 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Navigation &amp; Localization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Waste Detection &amp; Segregation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82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Raspberry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Pi + IoT web app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Solar-assisted operation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GPS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unreliable indoors, requires good camera conditions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Harshitha et al. (2024)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6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algn="ctr" marL="0" indent="0" lvl="0">
                        <a:lnSpc>
                          <a:spcPts val="2660"/>
                        </a:lnSpc>
                        <a:spcBef>
                          <a:spcPct val="0"/>
                        </a:spcBef>
                      </a:pPr>
                      <a:r>
                        <a:rPr lang="en-US" sz="19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GPS-based</a:t>
                      </a:r>
                    </a:p>
                    <a:p>
                      <a:pPr algn="ctr" marL="0" indent="0" lvl="0">
                        <a:lnSpc>
                          <a:spcPts val="2660"/>
                        </a:lnSpc>
                        <a:spcBef>
                          <a:spcPct val="0"/>
                        </a:spcBef>
                      </a:pPr>
                      <a:r>
                        <a:rPr lang="en-US" sz="19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navigation (Eco-bot)</a:t>
                      </a:r>
                    </a:p>
                    <a:p>
                      <a:pPr algn="ctr" marL="0" indent="0" lvl="0">
                        <a:lnSpc>
                          <a:spcPts val="2660"/>
                        </a:lnSpc>
                        <a:spcBef>
                          <a:spcPct val="0"/>
                        </a:spcBef>
                      </a:pPr>
                      <a:r>
                        <a:rPr lang="en-US" sz="19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MobileNet-V2</a:t>
                      </a:r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for real-time classification (biodegradable vs non-biodegradable)</a:t>
                      </a:r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97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IoT (NodeMCU + ThingSpeak cloud)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Battery powered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Dependent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on bin-to-robot communication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Gh</a:t>
                      </a:r>
                      <a:r>
                        <a:rPr lang="en-US" b="true" sz="2000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o</a:t>
                      </a: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sh</a:t>
                      </a:r>
                      <a:r>
                        <a:rPr lang="en-US" b="true" sz="2000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 </a:t>
                      </a:r>
                      <a:r>
                        <a:rPr lang="en-US" b="true" sz="2000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et al. (20</a:t>
                      </a:r>
                      <a:r>
                        <a:rPr lang="en-US" b="true" sz="2000" strike="noStrike" u="none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22</a:t>
                      </a:r>
                      <a:r>
                        <a:rPr lang="en-US" b="true" sz="2000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)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Line-following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Smart bins report fill-level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7636781" y="9483531"/>
            <a:ext cx="193774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2951666"/>
            <a:ext cx="11743279" cy="37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346174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06" y="0"/>
              <a:ext cx="1661004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004">
                  <a:moveTo>
                    <a:pt x="211737" y="0"/>
                  </a:moveTo>
                  <a:lnTo>
                    <a:pt x="1652467" y="0"/>
                  </a:lnTo>
                  <a:cubicBezTo>
                    <a:pt x="1655513" y="0"/>
                    <a:pt x="1658328" y="1623"/>
                    <a:pt x="1659855" y="4259"/>
                  </a:cubicBezTo>
                  <a:cubicBezTo>
                    <a:pt x="1661381" y="6895"/>
                    <a:pt x="1661387" y="10145"/>
                    <a:pt x="1659871" y="12786"/>
                  </a:cubicBezTo>
                  <a:lnTo>
                    <a:pt x="1471348" y="341255"/>
                  </a:lnTo>
                  <a:cubicBezTo>
                    <a:pt x="1466809" y="349164"/>
                    <a:pt x="1458386" y="354041"/>
                    <a:pt x="1449267" y="354041"/>
                  </a:cubicBezTo>
                  <a:lnTo>
                    <a:pt x="8537" y="354041"/>
                  </a:lnTo>
                  <a:cubicBezTo>
                    <a:pt x="5491" y="354041"/>
                    <a:pt x="2675" y="352418"/>
                    <a:pt x="1149" y="349782"/>
                  </a:cubicBezTo>
                  <a:cubicBezTo>
                    <a:pt x="-377" y="347146"/>
                    <a:pt x="-384" y="343896"/>
                    <a:pt x="1133" y="341255"/>
                  </a:cubicBezTo>
                  <a:lnTo>
                    <a:pt x="189655" y="12786"/>
                  </a:lnTo>
                  <a:cubicBezTo>
                    <a:pt x="194195" y="4877"/>
                    <a:pt x="202618" y="0"/>
                    <a:pt x="21173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04697" y="6165989"/>
            <a:ext cx="5607720" cy="3332890"/>
          </a:xfrm>
          <a:custGeom>
            <a:avLst/>
            <a:gdLst/>
            <a:ahLst/>
            <a:cxnLst/>
            <a:rect r="r" b="b" t="t" l="l"/>
            <a:pathLst>
              <a:path h="3332890" w="5607720">
                <a:moveTo>
                  <a:pt x="0" y="0"/>
                </a:moveTo>
                <a:lnTo>
                  <a:pt x="5607721" y="0"/>
                </a:lnTo>
                <a:lnTo>
                  <a:pt x="5607721" y="3332891"/>
                </a:lnTo>
                <a:lnTo>
                  <a:pt x="0" y="33328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04697" y="2743350"/>
            <a:ext cx="5652001" cy="3288640"/>
          </a:xfrm>
          <a:custGeom>
            <a:avLst/>
            <a:gdLst/>
            <a:ahLst/>
            <a:cxnLst/>
            <a:rect r="r" b="b" t="t" l="l"/>
            <a:pathLst>
              <a:path h="3288640" w="5652001">
                <a:moveTo>
                  <a:pt x="0" y="0"/>
                </a:moveTo>
                <a:lnTo>
                  <a:pt x="5652002" y="0"/>
                </a:lnTo>
                <a:lnTo>
                  <a:pt x="5652002" y="3288640"/>
                </a:lnTo>
                <a:lnTo>
                  <a:pt x="0" y="32886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4600" y="700403"/>
            <a:ext cx="1257742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ALTERNATIVE DESIGN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36781" y="9483531"/>
            <a:ext cx="24765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11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8749" y="2760604"/>
            <a:ext cx="9140279" cy="39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706" indent="-349353" lvl="1">
              <a:lnSpc>
                <a:spcPts val="8090"/>
              </a:lnSpc>
              <a:buFont typeface="Arial"/>
              <a:buChar char="•"/>
            </a:pPr>
            <a:r>
              <a:rPr lang="en-US" sz="3236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Line-Following or Predefined Path Navigation</a:t>
            </a:r>
          </a:p>
          <a:p>
            <a:pPr algn="l" marL="698706" indent="-349353" lvl="1">
              <a:lnSpc>
                <a:spcPts val="8090"/>
              </a:lnSpc>
              <a:buFont typeface="Arial"/>
              <a:buChar char="•"/>
            </a:pPr>
            <a:r>
              <a:rPr lang="en-US" sz="3236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Ultrasonic-Only Obstacle Detection</a:t>
            </a:r>
          </a:p>
          <a:p>
            <a:pPr algn="l" marL="698706" indent="-349353" lvl="1">
              <a:lnSpc>
                <a:spcPts val="8090"/>
              </a:lnSpc>
              <a:buFont typeface="Arial"/>
              <a:buChar char="•"/>
            </a:pPr>
            <a:r>
              <a:rPr lang="en-US" sz="3236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Single-Bin Collection System</a:t>
            </a:r>
          </a:p>
          <a:p>
            <a:pPr algn="l" marL="698706" indent="-349353" lvl="1">
              <a:lnSpc>
                <a:spcPts val="8090"/>
              </a:lnSpc>
              <a:buFont typeface="Arial"/>
              <a:buChar char="•"/>
            </a:pPr>
            <a:r>
              <a:rPr lang="en-US" sz="3236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Battery-Only Power System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06" y="0"/>
              <a:ext cx="1661004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004">
                  <a:moveTo>
                    <a:pt x="211737" y="0"/>
                  </a:moveTo>
                  <a:lnTo>
                    <a:pt x="1652467" y="0"/>
                  </a:lnTo>
                  <a:cubicBezTo>
                    <a:pt x="1655513" y="0"/>
                    <a:pt x="1658328" y="1623"/>
                    <a:pt x="1659855" y="4259"/>
                  </a:cubicBezTo>
                  <a:cubicBezTo>
                    <a:pt x="1661381" y="6895"/>
                    <a:pt x="1661387" y="10145"/>
                    <a:pt x="1659871" y="12786"/>
                  </a:cubicBezTo>
                  <a:lnTo>
                    <a:pt x="1471348" y="341255"/>
                  </a:lnTo>
                  <a:cubicBezTo>
                    <a:pt x="1466809" y="349164"/>
                    <a:pt x="1458386" y="354041"/>
                    <a:pt x="1449267" y="354041"/>
                  </a:cubicBezTo>
                  <a:lnTo>
                    <a:pt x="8537" y="354041"/>
                  </a:lnTo>
                  <a:cubicBezTo>
                    <a:pt x="5491" y="354041"/>
                    <a:pt x="2675" y="352418"/>
                    <a:pt x="1149" y="349782"/>
                  </a:cubicBezTo>
                  <a:cubicBezTo>
                    <a:pt x="-377" y="347146"/>
                    <a:pt x="-384" y="343896"/>
                    <a:pt x="1133" y="341255"/>
                  </a:cubicBezTo>
                  <a:lnTo>
                    <a:pt x="189655" y="12786"/>
                  </a:lnTo>
                  <a:cubicBezTo>
                    <a:pt x="194195" y="4877"/>
                    <a:pt x="202618" y="0"/>
                    <a:pt x="21173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26555" y="2396816"/>
            <a:ext cx="7334052" cy="7115290"/>
            <a:chOff x="0" y="0"/>
            <a:chExt cx="1012126" cy="9819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294" y="0"/>
              <a:ext cx="999537" cy="981936"/>
            </a:xfrm>
            <a:custGeom>
              <a:avLst/>
              <a:gdLst/>
              <a:ahLst/>
              <a:cxnLst/>
              <a:rect r="r" b="b" t="t" l="l"/>
              <a:pathLst>
                <a:path h="981936" w="999537">
                  <a:moveTo>
                    <a:pt x="993722" y="520229"/>
                  </a:moveTo>
                  <a:lnTo>
                    <a:pt x="814743" y="952675"/>
                  </a:lnTo>
                  <a:cubicBezTo>
                    <a:pt x="807412" y="970387"/>
                    <a:pt x="790132" y="981936"/>
                    <a:pt x="770964" y="981936"/>
                  </a:cubicBezTo>
                  <a:lnTo>
                    <a:pt x="228574" y="981936"/>
                  </a:lnTo>
                  <a:cubicBezTo>
                    <a:pt x="209406" y="981936"/>
                    <a:pt x="192126" y="970387"/>
                    <a:pt x="184795" y="952675"/>
                  </a:cubicBezTo>
                  <a:lnTo>
                    <a:pt x="5817" y="520229"/>
                  </a:lnTo>
                  <a:cubicBezTo>
                    <a:pt x="-1938" y="501493"/>
                    <a:pt x="-1938" y="480444"/>
                    <a:pt x="5817" y="461707"/>
                  </a:cubicBezTo>
                  <a:lnTo>
                    <a:pt x="184795" y="29261"/>
                  </a:lnTo>
                  <a:cubicBezTo>
                    <a:pt x="192126" y="11550"/>
                    <a:pt x="209406" y="0"/>
                    <a:pt x="228574" y="0"/>
                  </a:cubicBezTo>
                  <a:lnTo>
                    <a:pt x="770964" y="0"/>
                  </a:lnTo>
                  <a:cubicBezTo>
                    <a:pt x="790132" y="0"/>
                    <a:pt x="807412" y="11550"/>
                    <a:pt x="814743" y="29261"/>
                  </a:cubicBezTo>
                  <a:lnTo>
                    <a:pt x="993722" y="461707"/>
                  </a:lnTo>
                  <a:cubicBezTo>
                    <a:pt x="1001476" y="480444"/>
                    <a:pt x="1001476" y="501493"/>
                    <a:pt x="993722" y="520229"/>
                  </a:cubicBezTo>
                  <a:close/>
                </a:path>
              </a:pathLst>
            </a:custGeom>
            <a:blipFill>
              <a:blip r:embed="rId13"/>
              <a:stretch>
                <a:fillRect l="-57365" t="0" r="-57365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44600" y="700403"/>
            <a:ext cx="1257742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PROPOSED 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473" y="2454389"/>
            <a:ext cx="641769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35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Navigation and Localization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473" y="4082581"/>
            <a:ext cx="9763329" cy="333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1776" indent="-480888" lvl="1">
              <a:lnSpc>
                <a:spcPts val="6682"/>
              </a:lnSpc>
              <a:spcBef>
                <a:spcPct val="0"/>
              </a:spcBef>
              <a:buFont typeface="Arial"/>
              <a:buChar char="•"/>
            </a:pPr>
            <a:r>
              <a:rPr lang="en-US" sz="4454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SLAM for map Generation</a:t>
            </a:r>
          </a:p>
          <a:p>
            <a:pPr algn="just" marL="961776" indent="-480888" lvl="1">
              <a:lnSpc>
                <a:spcPts val="6682"/>
              </a:lnSpc>
              <a:spcBef>
                <a:spcPct val="0"/>
              </a:spcBef>
              <a:buFont typeface="Arial"/>
              <a:buChar char="•"/>
            </a:pPr>
            <a:r>
              <a:rPr lang="en-US" sz="4454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AMCL for localization</a:t>
            </a:r>
          </a:p>
          <a:p>
            <a:pPr algn="just" marL="961776" indent="-480888" lvl="1">
              <a:lnSpc>
                <a:spcPts val="6682"/>
              </a:lnSpc>
              <a:spcBef>
                <a:spcPct val="0"/>
              </a:spcBef>
              <a:buFont typeface="Arial"/>
              <a:buChar char="•"/>
            </a:pPr>
            <a:r>
              <a:rPr lang="en-US" sz="4454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LiDAR-Based Detection for object avoidance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36781" y="9483531"/>
            <a:ext cx="306437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06" y="0"/>
              <a:ext cx="1661004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004">
                  <a:moveTo>
                    <a:pt x="211737" y="0"/>
                  </a:moveTo>
                  <a:lnTo>
                    <a:pt x="1652467" y="0"/>
                  </a:lnTo>
                  <a:cubicBezTo>
                    <a:pt x="1655513" y="0"/>
                    <a:pt x="1658328" y="1623"/>
                    <a:pt x="1659855" y="4259"/>
                  </a:cubicBezTo>
                  <a:cubicBezTo>
                    <a:pt x="1661381" y="6895"/>
                    <a:pt x="1661387" y="10145"/>
                    <a:pt x="1659871" y="12786"/>
                  </a:cubicBezTo>
                  <a:lnTo>
                    <a:pt x="1471348" y="341255"/>
                  </a:lnTo>
                  <a:cubicBezTo>
                    <a:pt x="1466809" y="349164"/>
                    <a:pt x="1458386" y="354041"/>
                    <a:pt x="1449267" y="354041"/>
                  </a:cubicBezTo>
                  <a:lnTo>
                    <a:pt x="8537" y="354041"/>
                  </a:lnTo>
                  <a:cubicBezTo>
                    <a:pt x="5491" y="354041"/>
                    <a:pt x="2675" y="352418"/>
                    <a:pt x="1149" y="349782"/>
                  </a:cubicBezTo>
                  <a:cubicBezTo>
                    <a:pt x="-377" y="347146"/>
                    <a:pt x="-384" y="343896"/>
                    <a:pt x="1133" y="341255"/>
                  </a:cubicBezTo>
                  <a:lnTo>
                    <a:pt x="189655" y="12786"/>
                  </a:lnTo>
                  <a:cubicBezTo>
                    <a:pt x="194195" y="4877"/>
                    <a:pt x="202618" y="0"/>
                    <a:pt x="21173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63655" y="2295264"/>
            <a:ext cx="6405456" cy="3668241"/>
          </a:xfrm>
          <a:custGeom>
            <a:avLst/>
            <a:gdLst/>
            <a:ahLst/>
            <a:cxnLst/>
            <a:rect r="r" b="b" t="t" l="l"/>
            <a:pathLst>
              <a:path h="3668241" w="6405456">
                <a:moveTo>
                  <a:pt x="0" y="0"/>
                </a:moveTo>
                <a:lnTo>
                  <a:pt x="6405456" y="0"/>
                </a:lnTo>
                <a:lnTo>
                  <a:pt x="6405456" y="3668241"/>
                </a:lnTo>
                <a:lnTo>
                  <a:pt x="0" y="36682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63655" y="6116513"/>
            <a:ext cx="6405456" cy="3703154"/>
          </a:xfrm>
          <a:custGeom>
            <a:avLst/>
            <a:gdLst/>
            <a:ahLst/>
            <a:cxnLst/>
            <a:rect r="r" b="b" t="t" l="l"/>
            <a:pathLst>
              <a:path h="3703154" w="6405456">
                <a:moveTo>
                  <a:pt x="0" y="0"/>
                </a:moveTo>
                <a:lnTo>
                  <a:pt x="6405456" y="0"/>
                </a:lnTo>
                <a:lnTo>
                  <a:pt x="6405456" y="3703154"/>
                </a:lnTo>
                <a:lnTo>
                  <a:pt x="0" y="370315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4600" y="700403"/>
            <a:ext cx="1257742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PROPOSED 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0022" y="2512534"/>
            <a:ext cx="838354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Waste Detection and Classification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9404" y="3892123"/>
            <a:ext cx="10426555" cy="289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1631" indent="-420816" lvl="1">
              <a:lnSpc>
                <a:spcPts val="5847"/>
              </a:lnSpc>
              <a:buFont typeface="Arial"/>
              <a:buChar char="•"/>
            </a:pPr>
            <a:r>
              <a:rPr lang="en-US" sz="3898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Usage of Yolo Model to identify and classify waste in real time</a:t>
            </a:r>
          </a:p>
          <a:p>
            <a:pPr algn="just" marL="841631" indent="-420816" lvl="1">
              <a:lnSpc>
                <a:spcPts val="5847"/>
              </a:lnSpc>
              <a:buFont typeface="Arial"/>
              <a:buChar char="•"/>
            </a:pPr>
            <a:r>
              <a:rPr lang="en-US" sz="3898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Classification is based on 2 criteria: Organic or Non-Organic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36781" y="9483531"/>
            <a:ext cx="306437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06" y="0"/>
              <a:ext cx="1661004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004">
                  <a:moveTo>
                    <a:pt x="211737" y="0"/>
                  </a:moveTo>
                  <a:lnTo>
                    <a:pt x="1652467" y="0"/>
                  </a:lnTo>
                  <a:cubicBezTo>
                    <a:pt x="1655513" y="0"/>
                    <a:pt x="1658328" y="1623"/>
                    <a:pt x="1659855" y="4259"/>
                  </a:cubicBezTo>
                  <a:cubicBezTo>
                    <a:pt x="1661381" y="6895"/>
                    <a:pt x="1661387" y="10145"/>
                    <a:pt x="1659871" y="12786"/>
                  </a:cubicBezTo>
                  <a:lnTo>
                    <a:pt x="1471348" y="341255"/>
                  </a:lnTo>
                  <a:cubicBezTo>
                    <a:pt x="1466809" y="349164"/>
                    <a:pt x="1458386" y="354041"/>
                    <a:pt x="1449267" y="354041"/>
                  </a:cubicBezTo>
                  <a:lnTo>
                    <a:pt x="8537" y="354041"/>
                  </a:lnTo>
                  <a:cubicBezTo>
                    <a:pt x="5491" y="354041"/>
                    <a:pt x="2675" y="352418"/>
                    <a:pt x="1149" y="349782"/>
                  </a:cubicBezTo>
                  <a:cubicBezTo>
                    <a:pt x="-377" y="347146"/>
                    <a:pt x="-384" y="343896"/>
                    <a:pt x="1133" y="341255"/>
                  </a:cubicBezTo>
                  <a:lnTo>
                    <a:pt x="189655" y="12786"/>
                  </a:lnTo>
                  <a:cubicBezTo>
                    <a:pt x="194195" y="4877"/>
                    <a:pt x="202618" y="0"/>
                    <a:pt x="21173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99625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14410" y="5787258"/>
            <a:ext cx="6875590" cy="3353065"/>
          </a:xfrm>
          <a:custGeom>
            <a:avLst/>
            <a:gdLst/>
            <a:ahLst/>
            <a:cxnLst/>
            <a:rect r="r" b="b" t="t" l="l"/>
            <a:pathLst>
              <a:path h="3353065" w="6875590">
                <a:moveTo>
                  <a:pt x="0" y="0"/>
                </a:moveTo>
                <a:lnTo>
                  <a:pt x="6875590" y="0"/>
                </a:lnTo>
                <a:lnTo>
                  <a:pt x="6875590" y="3353065"/>
                </a:lnTo>
                <a:lnTo>
                  <a:pt x="0" y="33530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05" t="0" r="-40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14410" y="2432306"/>
            <a:ext cx="6875590" cy="3291689"/>
          </a:xfrm>
          <a:custGeom>
            <a:avLst/>
            <a:gdLst/>
            <a:ahLst/>
            <a:cxnLst/>
            <a:rect r="r" b="b" t="t" l="l"/>
            <a:pathLst>
              <a:path h="3291689" w="6875590">
                <a:moveTo>
                  <a:pt x="0" y="0"/>
                </a:moveTo>
                <a:lnTo>
                  <a:pt x="6875590" y="0"/>
                </a:lnTo>
                <a:lnTo>
                  <a:pt x="6875590" y="3291688"/>
                </a:lnTo>
                <a:lnTo>
                  <a:pt x="0" y="32916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4600" y="700403"/>
            <a:ext cx="1257742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PROPOSED 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473" y="2444864"/>
            <a:ext cx="821448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Communication &amp; Monitoring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999" y="3895840"/>
            <a:ext cx="10426555" cy="443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6823" indent="-363412" lvl="1">
              <a:lnSpc>
                <a:spcPts val="5049"/>
              </a:lnSpc>
              <a:buFont typeface="Arial"/>
              <a:buChar char="•"/>
            </a:pPr>
            <a:r>
              <a:rPr lang="en-US" sz="3366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Use Wi-Fi communication to send telemetry to a dashboard.</a:t>
            </a:r>
          </a:p>
          <a:p>
            <a:pPr algn="just" marL="726823" indent="-363412" lvl="1">
              <a:lnSpc>
                <a:spcPts val="5049"/>
              </a:lnSpc>
              <a:buFont typeface="Arial"/>
              <a:buChar char="•"/>
            </a:pPr>
            <a:r>
              <a:rPr lang="en-US" sz="3366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Show mission status, robot location, battery level, bin fill status, and detection events.</a:t>
            </a:r>
          </a:p>
          <a:p>
            <a:pPr algn="just" marL="726823" indent="-363412" lvl="1">
              <a:lnSpc>
                <a:spcPts val="5049"/>
              </a:lnSpc>
              <a:buFont typeface="Arial"/>
              <a:buChar char="•"/>
            </a:pPr>
            <a:r>
              <a:rPr lang="en-US" sz="3366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Allow commands like Start, Pause, Return-to-Base, and Emergency Stop.</a:t>
            </a:r>
          </a:p>
          <a:p>
            <a:pPr algn="just">
              <a:lnSpc>
                <a:spcPts val="504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636781" y="9483531"/>
            <a:ext cx="31120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06" y="0"/>
              <a:ext cx="1661004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004">
                  <a:moveTo>
                    <a:pt x="211737" y="0"/>
                  </a:moveTo>
                  <a:lnTo>
                    <a:pt x="1652467" y="0"/>
                  </a:lnTo>
                  <a:cubicBezTo>
                    <a:pt x="1655513" y="0"/>
                    <a:pt x="1658328" y="1623"/>
                    <a:pt x="1659855" y="4259"/>
                  </a:cubicBezTo>
                  <a:cubicBezTo>
                    <a:pt x="1661381" y="6895"/>
                    <a:pt x="1661387" y="10145"/>
                    <a:pt x="1659871" y="12786"/>
                  </a:cubicBezTo>
                  <a:lnTo>
                    <a:pt x="1471348" y="341255"/>
                  </a:lnTo>
                  <a:cubicBezTo>
                    <a:pt x="1466809" y="349164"/>
                    <a:pt x="1458386" y="354041"/>
                    <a:pt x="1449267" y="354041"/>
                  </a:cubicBezTo>
                  <a:lnTo>
                    <a:pt x="8537" y="354041"/>
                  </a:lnTo>
                  <a:cubicBezTo>
                    <a:pt x="5491" y="354041"/>
                    <a:pt x="2675" y="352418"/>
                    <a:pt x="1149" y="349782"/>
                  </a:cubicBezTo>
                  <a:cubicBezTo>
                    <a:pt x="-377" y="347146"/>
                    <a:pt x="-384" y="343896"/>
                    <a:pt x="1133" y="341255"/>
                  </a:cubicBezTo>
                  <a:lnTo>
                    <a:pt x="189655" y="12786"/>
                  </a:lnTo>
                  <a:cubicBezTo>
                    <a:pt x="194195" y="4877"/>
                    <a:pt x="202618" y="0"/>
                    <a:pt x="21173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700403"/>
            <a:ext cx="1257742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PROPOSED 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473" y="2444864"/>
            <a:ext cx="641769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Power &amp; Sustainability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3876790"/>
            <a:ext cx="10426555" cy="366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5874" indent="-422937" lvl="1">
              <a:lnSpc>
                <a:spcPts val="5876"/>
              </a:lnSpc>
              <a:buFont typeface="Arial"/>
              <a:buChar char="•"/>
            </a:pPr>
            <a:r>
              <a:rPr lang="en-US" sz="3917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Use a rechargeable battery system designed for stable runtime.</a:t>
            </a:r>
          </a:p>
          <a:p>
            <a:pPr algn="just" marL="845874" indent="-422937" lvl="1">
              <a:lnSpc>
                <a:spcPts val="5876"/>
              </a:lnSpc>
              <a:buFont typeface="Arial"/>
              <a:buChar char="•"/>
            </a:pPr>
            <a:r>
              <a:rPr lang="en-US" sz="3917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Add solar assist to extend endurance and emphasize sustainability.</a:t>
            </a:r>
          </a:p>
          <a:p>
            <a:pPr algn="just">
              <a:lnSpc>
                <a:spcPts val="571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636781" y="9483531"/>
            <a:ext cx="315962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15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026976" y="2521064"/>
            <a:ext cx="6609805" cy="6609805"/>
          </a:xfrm>
          <a:custGeom>
            <a:avLst/>
            <a:gdLst/>
            <a:ahLst/>
            <a:cxnLst/>
            <a:rect r="r" b="b" t="t" l="l"/>
            <a:pathLst>
              <a:path h="6609805" w="6609805">
                <a:moveTo>
                  <a:pt x="0" y="0"/>
                </a:moveTo>
                <a:lnTo>
                  <a:pt x="6609805" y="0"/>
                </a:lnTo>
                <a:lnTo>
                  <a:pt x="6609805" y="6609805"/>
                </a:lnTo>
                <a:lnTo>
                  <a:pt x="0" y="6609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2165498"/>
            <a:ext cx="11743279" cy="567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APPLICATIONS AND USE CASES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317599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26555" y="2396816"/>
            <a:ext cx="7334052" cy="7115290"/>
            <a:chOff x="0" y="0"/>
            <a:chExt cx="1012126" cy="9819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294" y="0"/>
              <a:ext cx="999537" cy="981936"/>
            </a:xfrm>
            <a:custGeom>
              <a:avLst/>
              <a:gdLst/>
              <a:ahLst/>
              <a:cxnLst/>
              <a:rect r="r" b="b" t="t" l="l"/>
              <a:pathLst>
                <a:path h="981936" w="999537">
                  <a:moveTo>
                    <a:pt x="993722" y="520229"/>
                  </a:moveTo>
                  <a:lnTo>
                    <a:pt x="814743" y="952675"/>
                  </a:lnTo>
                  <a:cubicBezTo>
                    <a:pt x="807412" y="970387"/>
                    <a:pt x="790132" y="981936"/>
                    <a:pt x="770964" y="981936"/>
                  </a:cubicBezTo>
                  <a:lnTo>
                    <a:pt x="228574" y="981936"/>
                  </a:lnTo>
                  <a:cubicBezTo>
                    <a:pt x="209406" y="981936"/>
                    <a:pt x="192126" y="970387"/>
                    <a:pt x="184795" y="952675"/>
                  </a:cubicBezTo>
                  <a:lnTo>
                    <a:pt x="5817" y="520229"/>
                  </a:lnTo>
                  <a:cubicBezTo>
                    <a:pt x="-1938" y="501493"/>
                    <a:pt x="-1938" y="480444"/>
                    <a:pt x="5817" y="461707"/>
                  </a:cubicBezTo>
                  <a:lnTo>
                    <a:pt x="184795" y="29261"/>
                  </a:lnTo>
                  <a:cubicBezTo>
                    <a:pt x="192126" y="11550"/>
                    <a:pt x="209406" y="0"/>
                    <a:pt x="228574" y="0"/>
                  </a:cubicBezTo>
                  <a:lnTo>
                    <a:pt x="770964" y="0"/>
                  </a:lnTo>
                  <a:cubicBezTo>
                    <a:pt x="790132" y="0"/>
                    <a:pt x="807412" y="11550"/>
                    <a:pt x="814743" y="29261"/>
                  </a:cubicBezTo>
                  <a:lnTo>
                    <a:pt x="993722" y="461707"/>
                  </a:lnTo>
                  <a:cubicBezTo>
                    <a:pt x="1001476" y="480444"/>
                    <a:pt x="1001476" y="501493"/>
                    <a:pt x="993722" y="520229"/>
                  </a:cubicBezTo>
                  <a:close/>
                </a:path>
              </a:pathLst>
            </a:custGeom>
            <a:blipFill>
              <a:blip r:embed="rId13"/>
              <a:stretch>
                <a:fillRect l="-43784" t="0" r="-43784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44600" y="700403"/>
            <a:ext cx="1379650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APPLICATIONS AND USE CASES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8749" y="4080893"/>
            <a:ext cx="9414712" cy="363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5" indent="-421003" lvl="1">
              <a:lnSpc>
                <a:spcPts val="5849"/>
              </a:lnSpc>
              <a:spcBef>
                <a:spcPct val="0"/>
              </a:spcBef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ni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v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y &amp;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h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ool 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Cam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pu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</a:t>
            </a: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es</a:t>
            </a:r>
          </a:p>
          <a:p>
            <a:pPr algn="l" marL="842005" indent="-421003" lvl="1">
              <a:lnSpc>
                <a:spcPts val="5849"/>
              </a:lnSpc>
              <a:spcBef>
                <a:spcPct val="0"/>
              </a:spcBef>
              <a:buFont typeface="Arial"/>
              <a:buChar char="•"/>
            </a:pP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Smart Cities</a:t>
            </a:r>
          </a:p>
          <a:p>
            <a:pPr algn="l" marL="842005" indent="-421003" lvl="1">
              <a:lnSpc>
                <a:spcPts val="5849"/>
              </a:lnSpc>
              <a:spcBef>
                <a:spcPct val="0"/>
              </a:spcBef>
              <a:buFont typeface="Arial"/>
              <a:buChar char="•"/>
            </a:pP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Public Spaces</a:t>
            </a:r>
          </a:p>
          <a:p>
            <a:pPr algn="l" marL="842005" indent="-421003" lvl="1">
              <a:lnSpc>
                <a:spcPts val="5849"/>
              </a:lnSpc>
              <a:spcBef>
                <a:spcPct val="0"/>
              </a:spcBef>
              <a:buFont typeface="Arial"/>
              <a:buChar char="•"/>
            </a:pP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Commercial &amp; Industrial Areas</a:t>
            </a:r>
          </a:p>
          <a:p>
            <a:pPr algn="l" marL="842005" indent="-421003" lvl="1">
              <a:lnSpc>
                <a:spcPts val="5849"/>
              </a:lnSpc>
              <a:spcBef>
                <a:spcPct val="0"/>
              </a:spcBef>
              <a:buFont typeface="Arial"/>
              <a:buChar char="•"/>
            </a:pPr>
            <a:r>
              <a:rPr lang="en-US" sz="3899" strike="noStrike" u="none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Residential Communities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36781" y="9483531"/>
            <a:ext cx="290512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52215" y="4299057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352215" y="9543277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352215" y="5327757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607509" y="4356074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5400000">
            <a:off x="489253" y="3467751"/>
            <a:ext cx="500647" cy="438066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489253" y="8905277"/>
            <a:ext cx="500647" cy="438066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489253" y="4689758"/>
            <a:ext cx="500647" cy="438066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8744548" y="3718074"/>
            <a:ext cx="500647" cy="438066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352215" y="6356457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52215" y="7410435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9607509" y="6429226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9607509" y="5384774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5400000">
            <a:off x="489253" y="5718458"/>
            <a:ext cx="500647" cy="438066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489253" y="6768748"/>
            <a:ext cx="500647" cy="438066"/>
            <a:chOff x="0" y="0"/>
            <a:chExt cx="812800" cy="7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8744548" y="5797064"/>
            <a:ext cx="500647" cy="438066"/>
            <a:chOff x="0" y="0"/>
            <a:chExt cx="812800" cy="711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5400000">
            <a:off x="8744548" y="4746774"/>
            <a:ext cx="500647" cy="438066"/>
            <a:chOff x="0" y="0"/>
            <a:chExt cx="812800" cy="711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-5400000">
            <a:off x="-377917" y="4370418"/>
            <a:ext cx="1022473" cy="511236"/>
          </a:xfrm>
          <a:custGeom>
            <a:avLst/>
            <a:gdLst/>
            <a:ahLst/>
            <a:cxnLst/>
            <a:rect r="r" b="b" t="t" l="l"/>
            <a:pathLst>
              <a:path h="511236" w="1022473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0800000">
            <a:off x="-787442" y="9965171"/>
            <a:ext cx="18171342" cy="1488977"/>
          </a:xfrm>
          <a:custGeom>
            <a:avLst/>
            <a:gdLst/>
            <a:ahLst/>
            <a:cxnLst/>
            <a:rect r="r" b="b" t="t" l="l"/>
            <a:pathLst>
              <a:path h="1488977" w="18171342">
                <a:moveTo>
                  <a:pt x="0" y="0"/>
                </a:moveTo>
                <a:lnTo>
                  <a:pt x="18171342" y="0"/>
                </a:lnTo>
                <a:lnTo>
                  <a:pt x="18171342" y="1488978"/>
                </a:lnTo>
                <a:lnTo>
                  <a:pt x="0" y="1488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54223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9289414" y="1082004"/>
            <a:ext cx="490323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5873230" y="-429546"/>
            <a:ext cx="9272041" cy="3541681"/>
            <a:chOff x="0" y="0"/>
            <a:chExt cx="930920" cy="35558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30920" cy="355587"/>
            </a:xfrm>
            <a:custGeom>
              <a:avLst/>
              <a:gdLst/>
              <a:ahLst/>
              <a:cxnLst/>
              <a:rect r="r" b="b" t="t" l="l"/>
              <a:pathLst>
                <a:path h="355587" w="930920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-10800000">
            <a:off x="5303551" y="-39722"/>
            <a:ext cx="4612179" cy="3862529"/>
            <a:chOff x="0" y="0"/>
            <a:chExt cx="812800" cy="68069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21773" y="28584"/>
              <a:ext cx="769254" cy="652106"/>
            </a:xfrm>
            <a:custGeom>
              <a:avLst/>
              <a:gdLst/>
              <a:ahLst/>
              <a:cxnLst/>
              <a:rect r="r" b="b" t="t" l="l"/>
              <a:pathLst>
                <a:path h="652106" w="769254">
                  <a:moveTo>
                    <a:pt x="410442" y="14654"/>
                  </a:moveTo>
                  <a:lnTo>
                    <a:pt x="765212" y="608868"/>
                  </a:lnTo>
                  <a:cubicBezTo>
                    <a:pt x="770486" y="617701"/>
                    <a:pt x="770606" y="628686"/>
                    <a:pt x="765528" y="637632"/>
                  </a:cubicBezTo>
                  <a:cubicBezTo>
                    <a:pt x="760450" y="646578"/>
                    <a:pt x="750957" y="652106"/>
                    <a:pt x="740670" y="652106"/>
                  </a:cubicBezTo>
                  <a:lnTo>
                    <a:pt x="28584" y="652106"/>
                  </a:lnTo>
                  <a:cubicBezTo>
                    <a:pt x="18297" y="652106"/>
                    <a:pt x="8804" y="646578"/>
                    <a:pt x="3726" y="637632"/>
                  </a:cubicBezTo>
                  <a:cubicBezTo>
                    <a:pt x="-1352" y="628686"/>
                    <a:pt x="-1232" y="617701"/>
                    <a:pt x="4042" y="608868"/>
                  </a:cubicBezTo>
                  <a:lnTo>
                    <a:pt x="358812" y="14654"/>
                  </a:lnTo>
                  <a:cubicBezTo>
                    <a:pt x="364238" y="5566"/>
                    <a:pt x="374043" y="0"/>
                    <a:pt x="384627" y="0"/>
                  </a:cubicBezTo>
                  <a:cubicBezTo>
                    <a:pt x="395211" y="0"/>
                    <a:pt x="405016" y="5566"/>
                    <a:pt x="410442" y="14654"/>
                  </a:cubicBezTo>
                  <a:close/>
                </a:path>
              </a:pathLst>
            </a:custGeom>
            <a:solidFill>
              <a:srgbClr val="23403D">
                <a:alpha val="89804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127000" y="249360"/>
              <a:ext cx="558800" cy="382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558896" y="-14148"/>
            <a:ext cx="14319000" cy="3541681"/>
            <a:chOff x="0" y="0"/>
            <a:chExt cx="1437638" cy="35558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6807" y="0"/>
              <a:ext cx="1424024" cy="355587"/>
            </a:xfrm>
            <a:custGeom>
              <a:avLst/>
              <a:gdLst/>
              <a:ahLst/>
              <a:cxnLst/>
              <a:rect r="r" b="b" t="t" l="l"/>
              <a:pathLst>
                <a:path h="355587" w="1424024">
                  <a:moveTo>
                    <a:pt x="1211411" y="0"/>
                  </a:moveTo>
                  <a:lnTo>
                    <a:pt x="9413" y="0"/>
                  </a:lnTo>
                  <a:cubicBezTo>
                    <a:pt x="6058" y="0"/>
                    <a:pt x="2956" y="1786"/>
                    <a:pt x="1272" y="4688"/>
                  </a:cubicBezTo>
                  <a:cubicBezTo>
                    <a:pt x="-412" y="7590"/>
                    <a:pt x="-424" y="11170"/>
                    <a:pt x="1241" y="14083"/>
                  </a:cubicBezTo>
                  <a:lnTo>
                    <a:pt x="188345" y="341504"/>
                  </a:lnTo>
                  <a:cubicBezTo>
                    <a:pt x="193322" y="350213"/>
                    <a:pt x="202583" y="355587"/>
                    <a:pt x="212613" y="355587"/>
                  </a:cubicBezTo>
                  <a:lnTo>
                    <a:pt x="1414611" y="355587"/>
                  </a:lnTo>
                  <a:cubicBezTo>
                    <a:pt x="1417967" y="355587"/>
                    <a:pt x="1421068" y="353801"/>
                    <a:pt x="1422752" y="350899"/>
                  </a:cubicBezTo>
                  <a:cubicBezTo>
                    <a:pt x="1424437" y="347997"/>
                    <a:pt x="1424448" y="344418"/>
                    <a:pt x="1422784" y="341504"/>
                  </a:cubicBezTo>
                  <a:lnTo>
                    <a:pt x="1235679" y="14083"/>
                  </a:lnTo>
                  <a:cubicBezTo>
                    <a:pt x="1230703" y="5374"/>
                    <a:pt x="1221441" y="0"/>
                    <a:pt x="1211411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101600" y="-66675"/>
              <a:ext cx="1234438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true" flipV="false" rot="2513844">
            <a:off x="13393500" y="-665480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-5400000">
            <a:off x="17312527" y="3700668"/>
            <a:ext cx="2057400" cy="807529"/>
          </a:xfrm>
          <a:custGeom>
            <a:avLst/>
            <a:gdLst/>
            <a:ahLst/>
            <a:cxnLst/>
            <a:rect r="r" b="b" t="t" l="l"/>
            <a:pathLst>
              <a:path h="807529" w="205740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352215" y="3315811"/>
            <a:ext cx="4816156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Introduction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52215" y="8753337"/>
            <a:ext cx="4903239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System Architecture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52215" y="4537818"/>
            <a:ext cx="4816156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Project Objectives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607509" y="3566134"/>
            <a:ext cx="4903239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Software Design Model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713669" y="3315811"/>
            <a:ext cx="1448114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- 01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711584" y="8734922"/>
            <a:ext cx="1450199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- 06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713669" y="4519403"/>
            <a:ext cx="1448114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- 02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966879" y="3547719"/>
            <a:ext cx="1450199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- 07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52215" y="5566518"/>
            <a:ext cx="4816156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Literature Review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52215" y="6546957"/>
            <a:ext cx="4816156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Proposed Solution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607509" y="5645125"/>
            <a:ext cx="4816156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UI | Interface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607509" y="4594834"/>
            <a:ext cx="4903239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System Design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713669" y="5548103"/>
            <a:ext cx="1448114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- 03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713669" y="6598393"/>
            <a:ext cx="1448114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- 04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966879" y="5626709"/>
            <a:ext cx="1450199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- 09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966879" y="4576419"/>
            <a:ext cx="1450199" cy="55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b="true" sz="242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- 08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289414" y="1082004"/>
            <a:ext cx="490323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OUTLINE</a:t>
            </a:r>
          </a:p>
        </p:txBody>
      </p:sp>
      <p:sp>
        <p:nvSpPr>
          <p:cNvPr name="AutoShape 66" id="66"/>
          <p:cNvSpPr/>
          <p:nvPr/>
        </p:nvSpPr>
        <p:spPr>
          <a:xfrm>
            <a:off x="1352215" y="8445362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7" id="67"/>
          <p:cNvGrpSpPr/>
          <p:nvPr/>
        </p:nvGrpSpPr>
        <p:grpSpPr>
          <a:xfrm rot="5400000">
            <a:off x="489253" y="7803675"/>
            <a:ext cx="500647" cy="438066"/>
            <a:chOff x="0" y="0"/>
            <a:chExt cx="812800" cy="7112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1352215" y="7581885"/>
            <a:ext cx="4816156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Applications and Use Cases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5713669" y="7633320"/>
            <a:ext cx="1448114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- 05</a:t>
            </a:r>
          </a:p>
        </p:txBody>
      </p:sp>
      <p:sp>
        <p:nvSpPr>
          <p:cNvPr name="AutoShape 72" id="72"/>
          <p:cNvSpPr/>
          <p:nvPr/>
        </p:nvSpPr>
        <p:spPr>
          <a:xfrm>
            <a:off x="9607509" y="7464153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3" id="73"/>
          <p:cNvGrpSpPr/>
          <p:nvPr/>
        </p:nvGrpSpPr>
        <p:grpSpPr>
          <a:xfrm rot="5400000">
            <a:off x="8744548" y="6822467"/>
            <a:ext cx="500647" cy="438066"/>
            <a:chOff x="0" y="0"/>
            <a:chExt cx="812800" cy="7112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76" id="76"/>
          <p:cNvSpPr txBox="true"/>
          <p:nvPr/>
        </p:nvSpPr>
        <p:spPr>
          <a:xfrm rot="0">
            <a:off x="9607509" y="6600676"/>
            <a:ext cx="4816156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Feasibility &amp; Constraints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3968964" y="6652112"/>
            <a:ext cx="1448114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- 10</a:t>
            </a:r>
          </a:p>
        </p:txBody>
      </p:sp>
      <p:sp>
        <p:nvSpPr>
          <p:cNvPr name="AutoShape 78" id="78"/>
          <p:cNvSpPr/>
          <p:nvPr/>
        </p:nvSpPr>
        <p:spPr>
          <a:xfrm>
            <a:off x="9607509" y="8546706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9" id="79"/>
          <p:cNvGrpSpPr/>
          <p:nvPr/>
        </p:nvGrpSpPr>
        <p:grpSpPr>
          <a:xfrm rot="5400000">
            <a:off x="8744548" y="7905019"/>
            <a:ext cx="500647" cy="438066"/>
            <a:chOff x="0" y="0"/>
            <a:chExt cx="812800" cy="71120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82" id="82"/>
          <p:cNvSpPr txBox="true"/>
          <p:nvPr/>
        </p:nvSpPr>
        <p:spPr>
          <a:xfrm rot="0">
            <a:off x="9607509" y="7683228"/>
            <a:ext cx="4816156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Standards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3968964" y="7704100"/>
            <a:ext cx="1448114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- 11</a:t>
            </a:r>
          </a:p>
        </p:txBody>
      </p:sp>
      <p:sp>
        <p:nvSpPr>
          <p:cNvPr name="AutoShape 84" id="84"/>
          <p:cNvSpPr/>
          <p:nvPr/>
        </p:nvSpPr>
        <p:spPr>
          <a:xfrm>
            <a:off x="9607509" y="9631796"/>
            <a:ext cx="5809568" cy="0"/>
          </a:xfrm>
          <a:prstGeom prst="line">
            <a:avLst/>
          </a:prstGeom>
          <a:ln cap="flat" w="19050">
            <a:solidFill>
              <a:srgbClr val="2340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5" id="85"/>
          <p:cNvGrpSpPr/>
          <p:nvPr/>
        </p:nvGrpSpPr>
        <p:grpSpPr>
          <a:xfrm rot="5400000">
            <a:off x="8744548" y="8990109"/>
            <a:ext cx="500647" cy="438066"/>
            <a:chOff x="0" y="0"/>
            <a:chExt cx="812800" cy="71120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9607509" y="8768319"/>
            <a:ext cx="4816156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Conclusion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3968964" y="8789191"/>
            <a:ext cx="1448114" cy="56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25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Unit - 12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26555" y="2396816"/>
            <a:ext cx="7334052" cy="7115290"/>
            <a:chOff x="0" y="0"/>
            <a:chExt cx="1012126" cy="9819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294" y="0"/>
              <a:ext cx="999537" cy="981936"/>
            </a:xfrm>
            <a:custGeom>
              <a:avLst/>
              <a:gdLst/>
              <a:ahLst/>
              <a:cxnLst/>
              <a:rect r="r" b="b" t="t" l="l"/>
              <a:pathLst>
                <a:path h="981936" w="999537">
                  <a:moveTo>
                    <a:pt x="993722" y="520229"/>
                  </a:moveTo>
                  <a:lnTo>
                    <a:pt x="814743" y="952675"/>
                  </a:lnTo>
                  <a:cubicBezTo>
                    <a:pt x="807412" y="970387"/>
                    <a:pt x="790132" y="981936"/>
                    <a:pt x="770964" y="981936"/>
                  </a:cubicBezTo>
                  <a:lnTo>
                    <a:pt x="228574" y="981936"/>
                  </a:lnTo>
                  <a:cubicBezTo>
                    <a:pt x="209406" y="981936"/>
                    <a:pt x="192126" y="970387"/>
                    <a:pt x="184795" y="952675"/>
                  </a:cubicBezTo>
                  <a:lnTo>
                    <a:pt x="5817" y="520229"/>
                  </a:lnTo>
                  <a:cubicBezTo>
                    <a:pt x="-1938" y="501493"/>
                    <a:pt x="-1938" y="480444"/>
                    <a:pt x="5817" y="461707"/>
                  </a:cubicBezTo>
                  <a:lnTo>
                    <a:pt x="184795" y="29261"/>
                  </a:lnTo>
                  <a:cubicBezTo>
                    <a:pt x="192126" y="11550"/>
                    <a:pt x="209406" y="0"/>
                    <a:pt x="228574" y="0"/>
                  </a:cubicBezTo>
                  <a:lnTo>
                    <a:pt x="770964" y="0"/>
                  </a:lnTo>
                  <a:cubicBezTo>
                    <a:pt x="790132" y="0"/>
                    <a:pt x="807412" y="11550"/>
                    <a:pt x="814743" y="29261"/>
                  </a:cubicBezTo>
                  <a:lnTo>
                    <a:pt x="993722" y="461707"/>
                  </a:lnTo>
                  <a:cubicBezTo>
                    <a:pt x="1001476" y="480444"/>
                    <a:pt x="1001476" y="501493"/>
                    <a:pt x="993722" y="520229"/>
                  </a:cubicBezTo>
                  <a:close/>
                </a:path>
              </a:pathLst>
            </a:custGeom>
            <a:blipFill>
              <a:blip r:embed="rId13"/>
              <a:stretch>
                <a:fillRect l="-23725" t="0" r="-23725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44600" y="700403"/>
            <a:ext cx="13996898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APPLICATIONS AND USE CASES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2015" y="2491001"/>
            <a:ext cx="641769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University &amp; School Campuses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473" y="4092106"/>
            <a:ext cx="9763329" cy="605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Continuous and automated waste disposal across la</a:t>
            </a: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rge campuses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Reduces time and effort spent on manual waste collection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Promotes awareness of sustainability and green energy among students</a:t>
            </a:r>
          </a:p>
          <a:p>
            <a:pPr algn="just">
              <a:lnSpc>
                <a:spcPts val="6232"/>
              </a:lnSpc>
            </a:pPr>
            <a:r>
              <a:rPr lang="en-US" sz="41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</a:p>
          <a:p>
            <a:pPr algn="just">
              <a:lnSpc>
                <a:spcPts val="623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636781" y="9483531"/>
            <a:ext cx="31754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462054" y="-1658283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26555" y="2396816"/>
            <a:ext cx="7334052" cy="7115290"/>
            <a:chOff x="0" y="0"/>
            <a:chExt cx="1012126" cy="9819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294" y="0"/>
              <a:ext cx="999537" cy="981936"/>
            </a:xfrm>
            <a:custGeom>
              <a:avLst/>
              <a:gdLst/>
              <a:ahLst/>
              <a:cxnLst/>
              <a:rect r="r" b="b" t="t" l="l"/>
              <a:pathLst>
                <a:path h="981936" w="999537">
                  <a:moveTo>
                    <a:pt x="993722" y="520229"/>
                  </a:moveTo>
                  <a:lnTo>
                    <a:pt x="814743" y="952675"/>
                  </a:lnTo>
                  <a:cubicBezTo>
                    <a:pt x="807412" y="970387"/>
                    <a:pt x="790132" y="981936"/>
                    <a:pt x="770964" y="981936"/>
                  </a:cubicBezTo>
                  <a:lnTo>
                    <a:pt x="228574" y="981936"/>
                  </a:lnTo>
                  <a:cubicBezTo>
                    <a:pt x="209406" y="981936"/>
                    <a:pt x="192126" y="970387"/>
                    <a:pt x="184795" y="952675"/>
                  </a:cubicBezTo>
                  <a:lnTo>
                    <a:pt x="5817" y="520229"/>
                  </a:lnTo>
                  <a:cubicBezTo>
                    <a:pt x="-1938" y="501493"/>
                    <a:pt x="-1938" y="480444"/>
                    <a:pt x="5817" y="461707"/>
                  </a:cubicBezTo>
                  <a:lnTo>
                    <a:pt x="184795" y="29261"/>
                  </a:lnTo>
                  <a:cubicBezTo>
                    <a:pt x="192126" y="11550"/>
                    <a:pt x="209406" y="0"/>
                    <a:pt x="228574" y="0"/>
                  </a:cubicBezTo>
                  <a:lnTo>
                    <a:pt x="770964" y="0"/>
                  </a:lnTo>
                  <a:cubicBezTo>
                    <a:pt x="790132" y="0"/>
                    <a:pt x="807412" y="11550"/>
                    <a:pt x="814743" y="29261"/>
                  </a:cubicBezTo>
                  <a:lnTo>
                    <a:pt x="993722" y="461707"/>
                  </a:lnTo>
                  <a:cubicBezTo>
                    <a:pt x="1001476" y="480444"/>
                    <a:pt x="1001476" y="501493"/>
                    <a:pt x="993722" y="520229"/>
                  </a:cubicBezTo>
                  <a:close/>
                </a:path>
              </a:pathLst>
            </a:custGeom>
            <a:blipFill>
              <a:blip r:embed="rId13"/>
              <a:stretch>
                <a:fillRect l="-24142" t="0" r="-24142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44600" y="700403"/>
            <a:ext cx="13996898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APPLICATIONS AND USE CASES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2015" y="2491001"/>
            <a:ext cx="641769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Smart Cities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473" y="4092106"/>
            <a:ext cx="9763329" cy="601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Mechanized waste collection in high-density areas (streets, parks, amusement parks)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</a:t>
            </a: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al-time monitoring through smart city infrastructure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Optimized deployment for higher efficiency and faster response</a:t>
            </a:r>
          </a:p>
          <a:p>
            <a:pPr algn="just">
              <a:lnSpc>
                <a:spcPts val="623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636781" y="9483531"/>
            <a:ext cx="31754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26555" y="2396816"/>
            <a:ext cx="7334052" cy="7115290"/>
            <a:chOff x="0" y="0"/>
            <a:chExt cx="1012126" cy="9819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294" y="0"/>
              <a:ext cx="999537" cy="981936"/>
            </a:xfrm>
            <a:custGeom>
              <a:avLst/>
              <a:gdLst/>
              <a:ahLst/>
              <a:cxnLst/>
              <a:rect r="r" b="b" t="t" l="l"/>
              <a:pathLst>
                <a:path h="981936" w="999537">
                  <a:moveTo>
                    <a:pt x="993722" y="520229"/>
                  </a:moveTo>
                  <a:lnTo>
                    <a:pt x="814743" y="952675"/>
                  </a:lnTo>
                  <a:cubicBezTo>
                    <a:pt x="807412" y="970387"/>
                    <a:pt x="790132" y="981936"/>
                    <a:pt x="770964" y="981936"/>
                  </a:cubicBezTo>
                  <a:lnTo>
                    <a:pt x="228574" y="981936"/>
                  </a:lnTo>
                  <a:cubicBezTo>
                    <a:pt x="209406" y="981936"/>
                    <a:pt x="192126" y="970387"/>
                    <a:pt x="184795" y="952675"/>
                  </a:cubicBezTo>
                  <a:lnTo>
                    <a:pt x="5817" y="520229"/>
                  </a:lnTo>
                  <a:cubicBezTo>
                    <a:pt x="-1938" y="501493"/>
                    <a:pt x="-1938" y="480444"/>
                    <a:pt x="5817" y="461707"/>
                  </a:cubicBezTo>
                  <a:lnTo>
                    <a:pt x="184795" y="29261"/>
                  </a:lnTo>
                  <a:cubicBezTo>
                    <a:pt x="192126" y="11550"/>
                    <a:pt x="209406" y="0"/>
                    <a:pt x="228574" y="0"/>
                  </a:cubicBezTo>
                  <a:lnTo>
                    <a:pt x="770964" y="0"/>
                  </a:lnTo>
                  <a:cubicBezTo>
                    <a:pt x="790132" y="0"/>
                    <a:pt x="807412" y="11550"/>
                    <a:pt x="814743" y="29261"/>
                  </a:cubicBezTo>
                  <a:lnTo>
                    <a:pt x="993722" y="461707"/>
                  </a:lnTo>
                  <a:cubicBezTo>
                    <a:pt x="1001476" y="480444"/>
                    <a:pt x="1001476" y="501493"/>
                    <a:pt x="993722" y="520229"/>
                  </a:cubicBezTo>
                  <a:close/>
                </a:path>
              </a:pathLst>
            </a:custGeom>
            <a:blipFill>
              <a:blip r:embed="rId13"/>
              <a:stretch>
                <a:fillRect l="-37323" t="0" r="-37323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44600" y="700403"/>
            <a:ext cx="13529307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APPLICATIONS AND USE CASES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473" y="2454389"/>
            <a:ext cx="8321458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Industrial and Commercial Complexes</a:t>
            </a:r>
          </a:p>
          <a:p>
            <a:pPr algn="r">
              <a:lnSpc>
                <a:spcPts val="503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48867" y="3591674"/>
            <a:ext cx="9763329" cy="530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Efficient waste collection for high-volume waste producers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Minimizes manual labo</a:t>
            </a: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 requirements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Optimized cleaning schedules reduce operational downtime</a:t>
            </a:r>
          </a:p>
          <a:p>
            <a:pPr algn="just">
              <a:lnSpc>
                <a:spcPts val="6232"/>
              </a:lnSpc>
            </a:pPr>
          </a:p>
          <a:p>
            <a:pPr algn="just">
              <a:lnSpc>
                <a:spcPts val="623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636781" y="9483531"/>
            <a:ext cx="404812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26555" y="2396816"/>
            <a:ext cx="7334052" cy="7115290"/>
            <a:chOff x="0" y="0"/>
            <a:chExt cx="1012126" cy="9819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294" y="0"/>
              <a:ext cx="999537" cy="981936"/>
            </a:xfrm>
            <a:custGeom>
              <a:avLst/>
              <a:gdLst/>
              <a:ahLst/>
              <a:cxnLst/>
              <a:rect r="r" b="b" t="t" l="l"/>
              <a:pathLst>
                <a:path h="981936" w="999537">
                  <a:moveTo>
                    <a:pt x="993722" y="520229"/>
                  </a:moveTo>
                  <a:lnTo>
                    <a:pt x="814743" y="952675"/>
                  </a:lnTo>
                  <a:cubicBezTo>
                    <a:pt x="807412" y="970387"/>
                    <a:pt x="790132" y="981936"/>
                    <a:pt x="770964" y="981936"/>
                  </a:cubicBezTo>
                  <a:lnTo>
                    <a:pt x="228574" y="981936"/>
                  </a:lnTo>
                  <a:cubicBezTo>
                    <a:pt x="209406" y="981936"/>
                    <a:pt x="192126" y="970387"/>
                    <a:pt x="184795" y="952675"/>
                  </a:cubicBezTo>
                  <a:lnTo>
                    <a:pt x="5817" y="520229"/>
                  </a:lnTo>
                  <a:cubicBezTo>
                    <a:pt x="-1938" y="501493"/>
                    <a:pt x="-1938" y="480444"/>
                    <a:pt x="5817" y="461707"/>
                  </a:cubicBezTo>
                  <a:lnTo>
                    <a:pt x="184795" y="29261"/>
                  </a:lnTo>
                  <a:cubicBezTo>
                    <a:pt x="192126" y="11550"/>
                    <a:pt x="209406" y="0"/>
                    <a:pt x="228574" y="0"/>
                  </a:cubicBezTo>
                  <a:lnTo>
                    <a:pt x="770964" y="0"/>
                  </a:lnTo>
                  <a:cubicBezTo>
                    <a:pt x="790132" y="0"/>
                    <a:pt x="807412" y="11550"/>
                    <a:pt x="814743" y="29261"/>
                  </a:cubicBezTo>
                  <a:lnTo>
                    <a:pt x="993722" y="461707"/>
                  </a:lnTo>
                  <a:cubicBezTo>
                    <a:pt x="1001476" y="480444"/>
                    <a:pt x="1001476" y="501493"/>
                    <a:pt x="993722" y="520229"/>
                  </a:cubicBezTo>
                  <a:close/>
                </a:path>
              </a:pathLst>
            </a:custGeom>
            <a:blipFill>
              <a:blip r:embed="rId13"/>
              <a:stretch>
                <a:fillRect l="-37518" t="0" r="-37518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44600" y="700403"/>
            <a:ext cx="13629505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APPLICATIONS AND USE CASES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1473" y="2454389"/>
            <a:ext cx="832145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Residential Communities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867" y="3591674"/>
            <a:ext cx="10020504" cy="605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Integration with IoT-enabled smart b</a:t>
            </a: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ins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Optimized route planning for waste collection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Well-organized and systematic garbage management</a:t>
            </a:r>
          </a:p>
          <a:p>
            <a:pPr algn="just">
              <a:lnSpc>
                <a:spcPts val="5999"/>
              </a:lnSpc>
            </a:pPr>
          </a:p>
          <a:p>
            <a:pPr algn="just">
              <a:lnSpc>
                <a:spcPts val="6232"/>
              </a:lnSpc>
            </a:pPr>
          </a:p>
          <a:p>
            <a:pPr algn="just">
              <a:lnSpc>
                <a:spcPts val="6232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636781" y="9483531"/>
            <a:ext cx="306437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2951666"/>
            <a:ext cx="11743279" cy="37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ARCHITECTURE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365224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620255" y="-103685"/>
            <a:ext cx="10399005" cy="10281761"/>
            <a:chOff x="0" y="0"/>
            <a:chExt cx="406400" cy="401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1818"/>
            </a:xfrm>
            <a:custGeom>
              <a:avLst/>
              <a:gdLst/>
              <a:ahLst/>
              <a:cxnLst/>
              <a:rect r="r" b="b" t="t" l="l"/>
              <a:pathLst>
                <a:path h="40181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0492175" y="6448902"/>
            <a:ext cx="15839091" cy="8353315"/>
            <a:chOff x="0" y="0"/>
            <a:chExt cx="1324457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78" y="0"/>
              <a:ext cx="1320501" cy="698500"/>
            </a:xfrm>
            <a:custGeom>
              <a:avLst/>
              <a:gdLst/>
              <a:ahLst/>
              <a:cxnLst/>
              <a:rect r="r" b="b" t="t" l="l"/>
              <a:pathLst>
                <a:path h="698500" w="1320501">
                  <a:moveTo>
                    <a:pt x="1318792" y="355587"/>
                  </a:moveTo>
                  <a:lnTo>
                    <a:pt x="1122966" y="692163"/>
                  </a:lnTo>
                  <a:cubicBezTo>
                    <a:pt x="1120683" y="696086"/>
                    <a:pt x="1116486" y="698500"/>
                    <a:pt x="1111947" y="698500"/>
                  </a:cubicBezTo>
                  <a:lnTo>
                    <a:pt x="208554" y="698500"/>
                  </a:lnTo>
                  <a:cubicBezTo>
                    <a:pt x="204015" y="698500"/>
                    <a:pt x="199818" y="696086"/>
                    <a:pt x="197535" y="692163"/>
                  </a:cubicBezTo>
                  <a:lnTo>
                    <a:pt x="1709" y="355587"/>
                  </a:lnTo>
                  <a:cubicBezTo>
                    <a:pt x="-570" y="351670"/>
                    <a:pt x="-570" y="346830"/>
                    <a:pt x="1709" y="342913"/>
                  </a:cubicBezTo>
                  <a:lnTo>
                    <a:pt x="197535" y="6337"/>
                  </a:lnTo>
                  <a:cubicBezTo>
                    <a:pt x="199818" y="2414"/>
                    <a:pt x="204015" y="0"/>
                    <a:pt x="208554" y="0"/>
                  </a:cubicBezTo>
                  <a:lnTo>
                    <a:pt x="1111947" y="0"/>
                  </a:lnTo>
                  <a:cubicBezTo>
                    <a:pt x="1116486" y="0"/>
                    <a:pt x="1120683" y="2414"/>
                    <a:pt x="1122966" y="6337"/>
                  </a:cubicBezTo>
                  <a:lnTo>
                    <a:pt x="1318792" y="342913"/>
                  </a:lnTo>
                  <a:cubicBezTo>
                    <a:pt x="1321071" y="346830"/>
                    <a:pt x="1321071" y="351670"/>
                    <a:pt x="1318792" y="35558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-4456247" y="-589423"/>
            <a:ext cx="11838246" cy="9805715"/>
            <a:chOff x="0" y="0"/>
            <a:chExt cx="485107" cy="401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592" y="0"/>
              <a:ext cx="459922" cy="401818"/>
            </a:xfrm>
            <a:custGeom>
              <a:avLst/>
              <a:gdLst/>
              <a:ahLst/>
              <a:cxnLst/>
              <a:rect r="r" b="b" t="t" l="l"/>
              <a:pathLst>
                <a:path h="401818" w="459922">
                  <a:moveTo>
                    <a:pt x="223307" y="0"/>
                  </a:moveTo>
                  <a:lnTo>
                    <a:pt x="439816" y="0"/>
                  </a:lnTo>
                  <a:cubicBezTo>
                    <a:pt x="446801" y="0"/>
                    <a:pt x="453285" y="3625"/>
                    <a:pt x="456944" y="9575"/>
                  </a:cubicBezTo>
                  <a:cubicBezTo>
                    <a:pt x="460602" y="15525"/>
                    <a:pt x="460911" y="22947"/>
                    <a:pt x="457759" y="29180"/>
                  </a:cubicBezTo>
                  <a:lnTo>
                    <a:pt x="284071" y="372638"/>
                  </a:lnTo>
                  <a:cubicBezTo>
                    <a:pt x="275021" y="390535"/>
                    <a:pt x="256671" y="401818"/>
                    <a:pt x="236616" y="401818"/>
                  </a:cubicBezTo>
                  <a:lnTo>
                    <a:pt x="20107" y="401818"/>
                  </a:lnTo>
                  <a:cubicBezTo>
                    <a:pt x="13122" y="401818"/>
                    <a:pt x="6638" y="398193"/>
                    <a:pt x="2979" y="392243"/>
                  </a:cubicBezTo>
                  <a:cubicBezTo>
                    <a:pt x="-679" y="386293"/>
                    <a:pt x="-988" y="378871"/>
                    <a:pt x="2164" y="372638"/>
                  </a:cubicBezTo>
                  <a:lnTo>
                    <a:pt x="175852" y="29180"/>
                  </a:lnTo>
                  <a:cubicBezTo>
                    <a:pt x="184902" y="11283"/>
                    <a:pt x="203252" y="0"/>
                    <a:pt x="22330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1016880" y="9651350"/>
            <a:ext cx="4035505" cy="818745"/>
            <a:chOff x="0" y="0"/>
            <a:chExt cx="5380674" cy="10916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-2082884" y="-1416578"/>
            <a:ext cx="4307273" cy="3015761"/>
            <a:chOff x="0" y="0"/>
            <a:chExt cx="505660" cy="3540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6481" y="0"/>
              <a:ext cx="452698" cy="354041"/>
            </a:xfrm>
            <a:custGeom>
              <a:avLst/>
              <a:gdLst/>
              <a:ahLst/>
              <a:cxnLst/>
              <a:rect r="r" b="b" t="t" l="l"/>
              <a:pathLst>
                <a:path h="354041" w="452698">
                  <a:moveTo>
                    <a:pt x="239628" y="0"/>
                  </a:moveTo>
                  <a:lnTo>
                    <a:pt x="416270" y="0"/>
                  </a:lnTo>
                  <a:cubicBezTo>
                    <a:pt x="429268" y="0"/>
                    <a:pt x="441281" y="6926"/>
                    <a:pt x="447795" y="18174"/>
                  </a:cubicBezTo>
                  <a:cubicBezTo>
                    <a:pt x="454308" y="29422"/>
                    <a:pt x="454334" y="43288"/>
                    <a:pt x="447864" y="54561"/>
                  </a:cubicBezTo>
                  <a:lnTo>
                    <a:pt x="307295" y="299480"/>
                  </a:lnTo>
                  <a:cubicBezTo>
                    <a:pt x="287924" y="333229"/>
                    <a:pt x="251983" y="354041"/>
                    <a:pt x="213070" y="354041"/>
                  </a:cubicBezTo>
                  <a:lnTo>
                    <a:pt x="36428" y="354041"/>
                  </a:lnTo>
                  <a:cubicBezTo>
                    <a:pt x="23430" y="354041"/>
                    <a:pt x="11417" y="347115"/>
                    <a:pt x="4904" y="335867"/>
                  </a:cubicBezTo>
                  <a:cubicBezTo>
                    <a:pt x="-1609" y="324619"/>
                    <a:pt x="-1636" y="310753"/>
                    <a:pt x="4834" y="299480"/>
                  </a:cubicBezTo>
                  <a:lnTo>
                    <a:pt x="145404" y="54561"/>
                  </a:lnTo>
                  <a:cubicBezTo>
                    <a:pt x="164774" y="20812"/>
                    <a:pt x="200715" y="0"/>
                    <a:pt x="239628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-378756" y="-275047"/>
            <a:ext cx="1118845" cy="911859"/>
          </a:xfrm>
          <a:custGeom>
            <a:avLst/>
            <a:gdLst/>
            <a:ahLst/>
            <a:cxnLst/>
            <a:rect r="r" b="b" t="t" l="l"/>
            <a:pathLst>
              <a:path h="911859" w="1118845">
                <a:moveTo>
                  <a:pt x="0" y="0"/>
                </a:moveTo>
                <a:lnTo>
                  <a:pt x="1118845" y="0"/>
                </a:lnTo>
                <a:lnTo>
                  <a:pt x="1118845" y="911859"/>
                </a:lnTo>
                <a:lnTo>
                  <a:pt x="0" y="91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51209" y="10009713"/>
            <a:ext cx="7315200" cy="707451"/>
          </a:xfrm>
          <a:custGeom>
            <a:avLst/>
            <a:gdLst/>
            <a:ahLst/>
            <a:cxnLst/>
            <a:rect r="r" b="b" t="t" l="l"/>
            <a:pathLst>
              <a:path h="707451" w="7315200">
                <a:moveTo>
                  <a:pt x="0" y="0"/>
                </a:moveTo>
                <a:lnTo>
                  <a:pt x="7315200" y="0"/>
                </a:lnTo>
                <a:lnTo>
                  <a:pt x="7315200" y="707451"/>
                </a:lnTo>
                <a:lnTo>
                  <a:pt x="0" y="707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19596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5400000">
            <a:off x="7196093" y="4494422"/>
            <a:ext cx="500647" cy="438066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7196093" y="6719620"/>
            <a:ext cx="500647" cy="438066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436483" y="-2840784"/>
            <a:ext cx="5114374" cy="4395165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125" y="0"/>
              <a:ext cx="800550" cy="698500"/>
            </a:xfrm>
            <a:custGeom>
              <a:avLst/>
              <a:gdLst/>
              <a:ahLst/>
              <a:cxnLst/>
              <a:rect r="r" b="b" t="t" l="l"/>
              <a:pathLst>
                <a:path h="698500" w="80055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6809791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400000">
            <a:off x="17259300" y="7096804"/>
            <a:ext cx="2057400" cy="807530"/>
          </a:xfrm>
          <a:custGeom>
            <a:avLst/>
            <a:gdLst/>
            <a:ahLst/>
            <a:cxnLst/>
            <a:rect r="r" b="b" t="t" l="l"/>
            <a:pathLst>
              <a:path h="807530" w="205740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193891" y="-362211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2381563" y="3206674"/>
            <a:ext cx="7107908" cy="6530391"/>
          </a:xfrm>
          <a:custGeom>
            <a:avLst/>
            <a:gdLst/>
            <a:ahLst/>
            <a:cxnLst/>
            <a:rect r="r" b="b" t="t" l="l"/>
            <a:pathLst>
              <a:path h="6530391" w="7107908">
                <a:moveTo>
                  <a:pt x="0" y="0"/>
                </a:moveTo>
                <a:lnTo>
                  <a:pt x="7107908" y="0"/>
                </a:lnTo>
                <a:lnTo>
                  <a:pt x="7107908" y="6530390"/>
                </a:lnTo>
                <a:lnTo>
                  <a:pt x="0" y="65303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6900271" y="1906129"/>
            <a:ext cx="10247415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SYSTEM ARCHITECTURE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66883" y="6643378"/>
            <a:ext cx="40488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Software Architecture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53191" y="4392714"/>
            <a:ext cx="63644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Hardware Architecture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636781" y="9483531"/>
            <a:ext cx="365224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206" y="0"/>
              <a:ext cx="1661004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004">
                  <a:moveTo>
                    <a:pt x="211737" y="0"/>
                  </a:moveTo>
                  <a:lnTo>
                    <a:pt x="1652467" y="0"/>
                  </a:lnTo>
                  <a:cubicBezTo>
                    <a:pt x="1655513" y="0"/>
                    <a:pt x="1658328" y="1623"/>
                    <a:pt x="1659855" y="4259"/>
                  </a:cubicBezTo>
                  <a:cubicBezTo>
                    <a:pt x="1661381" y="6895"/>
                    <a:pt x="1661387" y="10145"/>
                    <a:pt x="1659871" y="12786"/>
                  </a:cubicBezTo>
                  <a:lnTo>
                    <a:pt x="1471348" y="341255"/>
                  </a:lnTo>
                  <a:cubicBezTo>
                    <a:pt x="1466809" y="349164"/>
                    <a:pt x="1458386" y="354041"/>
                    <a:pt x="1449267" y="354041"/>
                  </a:cubicBezTo>
                  <a:lnTo>
                    <a:pt x="8537" y="354041"/>
                  </a:lnTo>
                  <a:cubicBezTo>
                    <a:pt x="5491" y="354041"/>
                    <a:pt x="2675" y="352418"/>
                    <a:pt x="1149" y="349782"/>
                  </a:cubicBezTo>
                  <a:cubicBezTo>
                    <a:pt x="-377" y="347146"/>
                    <a:pt x="-384" y="343896"/>
                    <a:pt x="1133" y="341255"/>
                  </a:cubicBezTo>
                  <a:lnTo>
                    <a:pt x="189655" y="12786"/>
                  </a:lnTo>
                  <a:cubicBezTo>
                    <a:pt x="194195" y="4877"/>
                    <a:pt x="202618" y="0"/>
                    <a:pt x="21173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53326" y="3655805"/>
            <a:ext cx="5047044" cy="5047044"/>
          </a:xfrm>
          <a:custGeom>
            <a:avLst/>
            <a:gdLst/>
            <a:ahLst/>
            <a:cxnLst/>
            <a:rect r="r" b="b" t="t" l="l"/>
            <a:pathLst>
              <a:path h="5047044" w="5047044">
                <a:moveTo>
                  <a:pt x="0" y="0"/>
                </a:moveTo>
                <a:lnTo>
                  <a:pt x="5047043" y="0"/>
                </a:lnTo>
                <a:lnTo>
                  <a:pt x="5047043" y="5047043"/>
                </a:lnTo>
                <a:lnTo>
                  <a:pt x="0" y="5047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7118" y="3763079"/>
            <a:ext cx="2544824" cy="1946790"/>
          </a:xfrm>
          <a:custGeom>
            <a:avLst/>
            <a:gdLst/>
            <a:ahLst/>
            <a:cxnLst/>
            <a:rect r="r" b="b" t="t" l="l"/>
            <a:pathLst>
              <a:path h="1946790" w="2544824">
                <a:moveTo>
                  <a:pt x="0" y="0"/>
                </a:moveTo>
                <a:lnTo>
                  <a:pt x="2544823" y="0"/>
                </a:lnTo>
                <a:lnTo>
                  <a:pt x="2544823" y="1946790"/>
                </a:lnTo>
                <a:lnTo>
                  <a:pt x="0" y="1946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04926" y="4310050"/>
            <a:ext cx="966102" cy="966102"/>
          </a:xfrm>
          <a:custGeom>
            <a:avLst/>
            <a:gdLst/>
            <a:ahLst/>
            <a:cxnLst/>
            <a:rect r="r" b="b" t="t" l="l"/>
            <a:pathLst>
              <a:path h="966102" w="966102">
                <a:moveTo>
                  <a:pt x="0" y="0"/>
                </a:moveTo>
                <a:lnTo>
                  <a:pt x="966102" y="0"/>
                </a:lnTo>
                <a:lnTo>
                  <a:pt x="966102" y="966102"/>
                </a:lnTo>
                <a:lnTo>
                  <a:pt x="0" y="966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04174" y="4413647"/>
            <a:ext cx="1063199" cy="1158800"/>
          </a:xfrm>
          <a:custGeom>
            <a:avLst/>
            <a:gdLst/>
            <a:ahLst/>
            <a:cxnLst/>
            <a:rect r="r" b="b" t="t" l="l"/>
            <a:pathLst>
              <a:path h="1158800" w="1063199">
                <a:moveTo>
                  <a:pt x="0" y="0"/>
                </a:moveTo>
                <a:lnTo>
                  <a:pt x="1063199" y="0"/>
                </a:lnTo>
                <a:lnTo>
                  <a:pt x="1063199" y="1158800"/>
                </a:lnTo>
                <a:lnTo>
                  <a:pt x="0" y="1158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39991" y="6832799"/>
            <a:ext cx="1031037" cy="1100751"/>
          </a:xfrm>
          <a:custGeom>
            <a:avLst/>
            <a:gdLst/>
            <a:ahLst/>
            <a:cxnLst/>
            <a:rect r="r" b="b" t="t" l="l"/>
            <a:pathLst>
              <a:path h="1100751" w="1031037">
                <a:moveTo>
                  <a:pt x="0" y="0"/>
                </a:moveTo>
                <a:lnTo>
                  <a:pt x="1031037" y="0"/>
                </a:lnTo>
                <a:lnTo>
                  <a:pt x="1031037" y="1100751"/>
                </a:lnTo>
                <a:lnTo>
                  <a:pt x="0" y="11007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042242">
            <a:off x="9673880" y="7207648"/>
            <a:ext cx="1422277" cy="689804"/>
          </a:xfrm>
          <a:custGeom>
            <a:avLst/>
            <a:gdLst/>
            <a:ahLst/>
            <a:cxnLst/>
            <a:rect r="r" b="b" t="t" l="l"/>
            <a:pathLst>
              <a:path h="689804" w="1422277">
                <a:moveTo>
                  <a:pt x="0" y="0"/>
                </a:moveTo>
                <a:lnTo>
                  <a:pt x="1422277" y="0"/>
                </a:lnTo>
                <a:lnTo>
                  <a:pt x="1422277" y="689804"/>
                </a:lnTo>
                <a:lnTo>
                  <a:pt x="0" y="6898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4600" y="700403"/>
            <a:ext cx="12320651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HARDWARE ARCHITECTURE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0130" y="3887775"/>
            <a:ext cx="310648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Compute Layer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81941" y="4438972"/>
            <a:ext cx="420717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Jetson (High Autonomy Tasks)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Raspberry Pi (low-level sensors and IoT)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1833" y="6427014"/>
            <a:ext cx="310648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Power 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98466" y="7001688"/>
            <a:ext cx="3869177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Rechargeable Battery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Solar charging assistant for higher endurance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1050" y="3845841"/>
            <a:ext cx="310648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Actuation Layer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00519" y="4416425"/>
            <a:ext cx="3106483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Differential drive motors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6 DOF-arm gripper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Dual-bin mechanism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21050" y="6427014"/>
            <a:ext cx="310648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Sensing Layer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00519" y="7030263"/>
            <a:ext cx="4694678" cy="175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LiDAR for obstacle detection and mapping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Depth Camera for depth calculation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IMU and wheel encoders for odometry and stability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636781" y="9483531"/>
            <a:ext cx="360462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12" r="-1694" b="-19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653"/>
            <a:ext cx="9144000" cy="10292653"/>
          </a:xfrm>
          <a:custGeom>
            <a:avLst/>
            <a:gdLst/>
            <a:ahLst/>
            <a:cxnLst/>
            <a:rect r="r" b="b" t="t" l="l"/>
            <a:pathLst>
              <a:path h="10292653" w="9144000">
                <a:moveTo>
                  <a:pt x="0" y="0"/>
                </a:moveTo>
                <a:lnTo>
                  <a:pt x="9144000" y="0"/>
                </a:lnTo>
                <a:lnTo>
                  <a:pt x="9144000" y="10292653"/>
                </a:lnTo>
                <a:lnTo>
                  <a:pt x="0" y="1029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76" t="-23168" r="0" b="-9826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9144000" y="11469"/>
            <a:ext cx="15211" cy="10275531"/>
          </a:xfrm>
          <a:prstGeom prst="line">
            <a:avLst/>
          </a:prstGeom>
          <a:ln cap="flat" w="238125">
            <a:solidFill>
              <a:srgbClr val="1D73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33524" y="145714"/>
            <a:ext cx="2539210" cy="46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  <a:spcBef>
                <a:spcPct val="0"/>
              </a:spcBef>
            </a:pPr>
            <a:r>
              <a:rPr lang="en-US" b="true" sz="2542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During Assembly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32463" y="155239"/>
            <a:ext cx="2247751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After Assembly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36781" y="9483531"/>
            <a:ext cx="374749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3241" y="3400860"/>
            <a:ext cx="3476032" cy="3476032"/>
          </a:xfrm>
          <a:custGeom>
            <a:avLst/>
            <a:gdLst/>
            <a:ahLst/>
            <a:cxnLst/>
            <a:rect r="r" b="b" t="t" l="l"/>
            <a:pathLst>
              <a:path h="3476032" w="3476032">
                <a:moveTo>
                  <a:pt x="0" y="0"/>
                </a:moveTo>
                <a:lnTo>
                  <a:pt x="3476032" y="0"/>
                </a:lnTo>
                <a:lnTo>
                  <a:pt x="3476032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18383" y="3400860"/>
            <a:ext cx="3476032" cy="3476032"/>
          </a:xfrm>
          <a:custGeom>
            <a:avLst/>
            <a:gdLst/>
            <a:ahLst/>
            <a:cxnLst/>
            <a:rect r="r" b="b" t="t" l="l"/>
            <a:pathLst>
              <a:path h="3476032" w="3476032">
                <a:moveTo>
                  <a:pt x="0" y="0"/>
                </a:moveTo>
                <a:lnTo>
                  <a:pt x="3476032" y="0"/>
                </a:lnTo>
                <a:lnTo>
                  <a:pt x="3476032" y="3476031"/>
                </a:lnTo>
                <a:lnTo>
                  <a:pt x="0" y="3476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99290" y="3207413"/>
            <a:ext cx="3476032" cy="3476032"/>
          </a:xfrm>
          <a:custGeom>
            <a:avLst/>
            <a:gdLst/>
            <a:ahLst/>
            <a:cxnLst/>
            <a:rect r="r" b="b" t="t" l="l"/>
            <a:pathLst>
              <a:path h="3476032" w="3476032">
                <a:moveTo>
                  <a:pt x="0" y="0"/>
                </a:moveTo>
                <a:lnTo>
                  <a:pt x="3476032" y="0"/>
                </a:lnTo>
                <a:lnTo>
                  <a:pt x="3476032" y="3476032"/>
                </a:lnTo>
                <a:lnTo>
                  <a:pt x="0" y="34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76418" y="3438808"/>
            <a:ext cx="3476032" cy="3476032"/>
          </a:xfrm>
          <a:custGeom>
            <a:avLst/>
            <a:gdLst/>
            <a:ahLst/>
            <a:cxnLst/>
            <a:rect r="r" b="b" t="t" l="l"/>
            <a:pathLst>
              <a:path h="3476032" w="3476032">
                <a:moveTo>
                  <a:pt x="0" y="0"/>
                </a:moveTo>
                <a:lnTo>
                  <a:pt x="3476031" y="0"/>
                </a:lnTo>
                <a:lnTo>
                  <a:pt x="3476031" y="3476032"/>
                </a:lnTo>
                <a:lnTo>
                  <a:pt x="0" y="34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95762" y="4303381"/>
            <a:ext cx="1670990" cy="16709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20904" y="4303381"/>
            <a:ext cx="1670990" cy="167099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01193" y="4109934"/>
            <a:ext cx="1670990" cy="167099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878939" y="4338219"/>
            <a:ext cx="1670990" cy="167099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90245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2822215" y="-1659968"/>
            <a:ext cx="18379715" cy="3888558"/>
            <a:chOff x="0" y="0"/>
            <a:chExt cx="1673415" cy="35404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206" y="0"/>
              <a:ext cx="1661004" cy="354041"/>
            </a:xfrm>
            <a:custGeom>
              <a:avLst/>
              <a:gdLst/>
              <a:ahLst/>
              <a:cxnLst/>
              <a:rect r="r" b="b" t="t" l="l"/>
              <a:pathLst>
                <a:path h="354041" w="1661004">
                  <a:moveTo>
                    <a:pt x="211737" y="0"/>
                  </a:moveTo>
                  <a:lnTo>
                    <a:pt x="1652467" y="0"/>
                  </a:lnTo>
                  <a:cubicBezTo>
                    <a:pt x="1655513" y="0"/>
                    <a:pt x="1658328" y="1623"/>
                    <a:pt x="1659855" y="4259"/>
                  </a:cubicBezTo>
                  <a:cubicBezTo>
                    <a:pt x="1661381" y="6895"/>
                    <a:pt x="1661387" y="10145"/>
                    <a:pt x="1659871" y="12786"/>
                  </a:cubicBezTo>
                  <a:lnTo>
                    <a:pt x="1471348" y="341255"/>
                  </a:lnTo>
                  <a:cubicBezTo>
                    <a:pt x="1466809" y="349164"/>
                    <a:pt x="1458386" y="354041"/>
                    <a:pt x="1449267" y="354041"/>
                  </a:cubicBezTo>
                  <a:lnTo>
                    <a:pt x="8537" y="354041"/>
                  </a:lnTo>
                  <a:cubicBezTo>
                    <a:pt x="5491" y="354041"/>
                    <a:pt x="2675" y="352418"/>
                    <a:pt x="1149" y="349782"/>
                  </a:cubicBezTo>
                  <a:cubicBezTo>
                    <a:pt x="-377" y="347146"/>
                    <a:pt x="-384" y="343896"/>
                    <a:pt x="1133" y="341255"/>
                  </a:cubicBezTo>
                  <a:lnTo>
                    <a:pt x="189655" y="12786"/>
                  </a:lnTo>
                  <a:cubicBezTo>
                    <a:pt x="194195" y="4877"/>
                    <a:pt x="202618" y="0"/>
                    <a:pt x="21173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3685790">
            <a:off x="4251400" y="3902312"/>
            <a:ext cx="1298965" cy="1480302"/>
          </a:xfrm>
          <a:custGeom>
            <a:avLst/>
            <a:gdLst/>
            <a:ahLst/>
            <a:cxnLst/>
            <a:rect r="r" b="b" t="t" l="l"/>
            <a:pathLst>
              <a:path h="1480302" w="1298965">
                <a:moveTo>
                  <a:pt x="0" y="0"/>
                </a:moveTo>
                <a:lnTo>
                  <a:pt x="1298965" y="0"/>
                </a:lnTo>
                <a:lnTo>
                  <a:pt x="1298965" y="1480302"/>
                </a:lnTo>
                <a:lnTo>
                  <a:pt x="0" y="1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3685790">
            <a:off x="8494518" y="3894680"/>
            <a:ext cx="1298965" cy="1480302"/>
          </a:xfrm>
          <a:custGeom>
            <a:avLst/>
            <a:gdLst/>
            <a:ahLst/>
            <a:cxnLst/>
            <a:rect r="r" b="b" t="t" l="l"/>
            <a:pathLst>
              <a:path h="1480302" w="1298965">
                <a:moveTo>
                  <a:pt x="0" y="0"/>
                </a:moveTo>
                <a:lnTo>
                  <a:pt x="1298964" y="0"/>
                </a:lnTo>
                <a:lnTo>
                  <a:pt x="1298964" y="1480302"/>
                </a:lnTo>
                <a:lnTo>
                  <a:pt x="0" y="1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3605961">
            <a:off x="12915769" y="3894680"/>
            <a:ext cx="1298965" cy="1480302"/>
          </a:xfrm>
          <a:custGeom>
            <a:avLst/>
            <a:gdLst/>
            <a:ahLst/>
            <a:cxnLst/>
            <a:rect r="r" b="b" t="t" l="l"/>
            <a:pathLst>
              <a:path h="1480302" w="1298965">
                <a:moveTo>
                  <a:pt x="0" y="0"/>
                </a:moveTo>
                <a:lnTo>
                  <a:pt x="1298964" y="0"/>
                </a:lnTo>
                <a:lnTo>
                  <a:pt x="1298964" y="1480302"/>
                </a:lnTo>
                <a:lnTo>
                  <a:pt x="0" y="14803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335638" y="4618340"/>
            <a:ext cx="991239" cy="1050319"/>
          </a:xfrm>
          <a:custGeom>
            <a:avLst/>
            <a:gdLst/>
            <a:ahLst/>
            <a:cxnLst/>
            <a:rect r="r" b="b" t="t" l="l"/>
            <a:pathLst>
              <a:path h="1050319" w="991239">
                <a:moveTo>
                  <a:pt x="0" y="0"/>
                </a:moveTo>
                <a:lnTo>
                  <a:pt x="991239" y="0"/>
                </a:lnTo>
                <a:lnTo>
                  <a:pt x="991239" y="1050320"/>
                </a:lnTo>
                <a:lnTo>
                  <a:pt x="0" y="10503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545401" y="4554769"/>
            <a:ext cx="821997" cy="1168212"/>
          </a:xfrm>
          <a:custGeom>
            <a:avLst/>
            <a:gdLst/>
            <a:ahLst/>
            <a:cxnLst/>
            <a:rect r="r" b="b" t="t" l="l"/>
            <a:pathLst>
              <a:path h="1168212" w="821997">
                <a:moveTo>
                  <a:pt x="0" y="0"/>
                </a:moveTo>
                <a:lnTo>
                  <a:pt x="821996" y="0"/>
                </a:lnTo>
                <a:lnTo>
                  <a:pt x="821996" y="1168213"/>
                </a:lnTo>
                <a:lnTo>
                  <a:pt x="0" y="116821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558188" y="4303381"/>
            <a:ext cx="1433926" cy="1315627"/>
          </a:xfrm>
          <a:custGeom>
            <a:avLst/>
            <a:gdLst/>
            <a:ahLst/>
            <a:cxnLst/>
            <a:rect r="r" b="b" t="t" l="l"/>
            <a:pathLst>
              <a:path h="1315627" w="1433926">
                <a:moveTo>
                  <a:pt x="0" y="0"/>
                </a:moveTo>
                <a:lnTo>
                  <a:pt x="1433926" y="0"/>
                </a:lnTo>
                <a:lnTo>
                  <a:pt x="1433926" y="1315626"/>
                </a:lnTo>
                <a:lnTo>
                  <a:pt x="0" y="13156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090349" y="4656792"/>
            <a:ext cx="1268369" cy="1040063"/>
          </a:xfrm>
          <a:custGeom>
            <a:avLst/>
            <a:gdLst/>
            <a:ahLst/>
            <a:cxnLst/>
            <a:rect r="r" b="b" t="t" l="l"/>
            <a:pathLst>
              <a:path h="1040063" w="1268369">
                <a:moveTo>
                  <a:pt x="0" y="0"/>
                </a:moveTo>
                <a:lnTo>
                  <a:pt x="1268369" y="0"/>
                </a:lnTo>
                <a:lnTo>
                  <a:pt x="1268369" y="1040063"/>
                </a:lnTo>
                <a:lnTo>
                  <a:pt x="0" y="1040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349901" y="6635820"/>
            <a:ext cx="310648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Perception Nodes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49901" y="7210951"/>
            <a:ext cx="3106483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Waste Classification (yolov8)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Depth processing (Trash localization)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403158" y="6565658"/>
            <a:ext cx="310648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Navigation Nodes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403158" y="7152438"/>
            <a:ext cx="3106483" cy="246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SLAM Toolbox (Map Building)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AMCL (Robot Localization)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Nav2 (global and local planner with object avoidance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874562" y="6565658"/>
            <a:ext cx="310648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Mission Nodes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04629" y="7149725"/>
            <a:ext cx="3106483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Explore → Approach → Grasp → Deposit → Resume / Return to Base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161192" y="6565658"/>
            <a:ext cx="3441324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Communication Nodes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161192" y="7150413"/>
            <a:ext cx="3126683" cy="105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615" indent="-217307" lvl="1">
              <a:lnSpc>
                <a:spcPts val="2818"/>
              </a:lnSpc>
              <a:buFont typeface="Arial"/>
              <a:buChar char="•"/>
            </a:pPr>
            <a:r>
              <a:rPr lang="en-US" sz="2013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ROS ↔ MQTT bridge</a:t>
            </a:r>
          </a:p>
          <a:p>
            <a:pPr algn="l" marL="434615" indent="-217307" lvl="1">
              <a:lnSpc>
                <a:spcPts val="2818"/>
              </a:lnSpc>
              <a:buFont typeface="Arial"/>
              <a:buChar char="•"/>
            </a:pPr>
            <a:r>
              <a:rPr lang="en-US" sz="2013" spc="1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API backend to send topics and commands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44600" y="308639"/>
            <a:ext cx="11830722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SOFTWARE ARCHITECTURE</a:t>
            </a:r>
          </a:p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ROS2-BASED NODES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636781" y="9483531"/>
            <a:ext cx="376238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2951666"/>
            <a:ext cx="11743279" cy="37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DESIGN MODEL 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34930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4041923"/>
            <a:ext cx="11743279" cy="191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123825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700403"/>
            <a:ext cx="1379650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SELECTED  MODELS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6781" y="9483531"/>
            <a:ext cx="376238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28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1116" y="2800190"/>
            <a:ext cx="16898184" cy="6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The Green Guardian software follows a hybrid  development approach: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1116" y="3479146"/>
            <a:ext cx="12085979" cy="536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</a:p>
          <a:p>
            <a:pPr algn="l" marL="777237" indent="-388618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Combines Agile Incremental Model and Reuse-Oriented Model</a:t>
            </a:r>
          </a:p>
          <a:p>
            <a:pPr algn="l" marL="777237" indent="-388618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Selected to match the nature of robotics and AI-based systems</a:t>
            </a:r>
          </a:p>
          <a:p>
            <a:pPr algn="l" marL="777237" indent="-388618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Supports flexibility, continuous testing, and modular development</a:t>
            </a:r>
          </a:p>
          <a:p>
            <a:pPr algn="l">
              <a:lnSpc>
                <a:spcPts val="539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620255" y="-103685"/>
            <a:ext cx="10399005" cy="10281761"/>
            <a:chOff x="0" y="0"/>
            <a:chExt cx="406400" cy="401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1818"/>
            </a:xfrm>
            <a:custGeom>
              <a:avLst/>
              <a:gdLst/>
              <a:ahLst/>
              <a:cxnLst/>
              <a:rect r="r" b="b" t="t" l="l"/>
              <a:pathLst>
                <a:path h="40181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0492175" y="6448902"/>
            <a:ext cx="15839091" cy="8353315"/>
            <a:chOff x="0" y="0"/>
            <a:chExt cx="1324457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78" y="0"/>
              <a:ext cx="1320501" cy="698500"/>
            </a:xfrm>
            <a:custGeom>
              <a:avLst/>
              <a:gdLst/>
              <a:ahLst/>
              <a:cxnLst/>
              <a:rect r="r" b="b" t="t" l="l"/>
              <a:pathLst>
                <a:path h="698500" w="1320501">
                  <a:moveTo>
                    <a:pt x="1318792" y="355587"/>
                  </a:moveTo>
                  <a:lnTo>
                    <a:pt x="1122966" y="692163"/>
                  </a:lnTo>
                  <a:cubicBezTo>
                    <a:pt x="1120683" y="696086"/>
                    <a:pt x="1116486" y="698500"/>
                    <a:pt x="1111947" y="698500"/>
                  </a:cubicBezTo>
                  <a:lnTo>
                    <a:pt x="208554" y="698500"/>
                  </a:lnTo>
                  <a:cubicBezTo>
                    <a:pt x="204015" y="698500"/>
                    <a:pt x="199818" y="696086"/>
                    <a:pt x="197535" y="692163"/>
                  </a:cubicBezTo>
                  <a:lnTo>
                    <a:pt x="1709" y="355587"/>
                  </a:lnTo>
                  <a:cubicBezTo>
                    <a:pt x="-570" y="351670"/>
                    <a:pt x="-570" y="346830"/>
                    <a:pt x="1709" y="342913"/>
                  </a:cubicBezTo>
                  <a:lnTo>
                    <a:pt x="197535" y="6337"/>
                  </a:lnTo>
                  <a:cubicBezTo>
                    <a:pt x="199818" y="2414"/>
                    <a:pt x="204015" y="0"/>
                    <a:pt x="208554" y="0"/>
                  </a:cubicBezTo>
                  <a:lnTo>
                    <a:pt x="1111947" y="0"/>
                  </a:lnTo>
                  <a:cubicBezTo>
                    <a:pt x="1116486" y="0"/>
                    <a:pt x="1120683" y="2414"/>
                    <a:pt x="1122966" y="6337"/>
                  </a:cubicBezTo>
                  <a:lnTo>
                    <a:pt x="1318792" y="342913"/>
                  </a:lnTo>
                  <a:cubicBezTo>
                    <a:pt x="1321071" y="346830"/>
                    <a:pt x="1321071" y="351670"/>
                    <a:pt x="1318792" y="35558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-4456247" y="-589423"/>
            <a:ext cx="11838246" cy="9805715"/>
            <a:chOff x="0" y="0"/>
            <a:chExt cx="485107" cy="401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592" y="0"/>
              <a:ext cx="459922" cy="401818"/>
            </a:xfrm>
            <a:custGeom>
              <a:avLst/>
              <a:gdLst/>
              <a:ahLst/>
              <a:cxnLst/>
              <a:rect r="r" b="b" t="t" l="l"/>
              <a:pathLst>
                <a:path h="401818" w="459922">
                  <a:moveTo>
                    <a:pt x="223307" y="0"/>
                  </a:moveTo>
                  <a:lnTo>
                    <a:pt x="439816" y="0"/>
                  </a:lnTo>
                  <a:cubicBezTo>
                    <a:pt x="446801" y="0"/>
                    <a:pt x="453285" y="3625"/>
                    <a:pt x="456944" y="9575"/>
                  </a:cubicBezTo>
                  <a:cubicBezTo>
                    <a:pt x="460602" y="15525"/>
                    <a:pt x="460911" y="22947"/>
                    <a:pt x="457759" y="29180"/>
                  </a:cubicBezTo>
                  <a:lnTo>
                    <a:pt x="284071" y="372638"/>
                  </a:lnTo>
                  <a:cubicBezTo>
                    <a:pt x="275021" y="390535"/>
                    <a:pt x="256671" y="401818"/>
                    <a:pt x="236616" y="401818"/>
                  </a:cubicBezTo>
                  <a:lnTo>
                    <a:pt x="20107" y="401818"/>
                  </a:lnTo>
                  <a:cubicBezTo>
                    <a:pt x="13122" y="401818"/>
                    <a:pt x="6638" y="398193"/>
                    <a:pt x="2979" y="392243"/>
                  </a:cubicBezTo>
                  <a:cubicBezTo>
                    <a:pt x="-679" y="386293"/>
                    <a:pt x="-988" y="378871"/>
                    <a:pt x="2164" y="372638"/>
                  </a:cubicBezTo>
                  <a:lnTo>
                    <a:pt x="175852" y="29180"/>
                  </a:lnTo>
                  <a:cubicBezTo>
                    <a:pt x="184902" y="11283"/>
                    <a:pt x="203252" y="0"/>
                    <a:pt x="22330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1016880" y="9651350"/>
            <a:ext cx="4035505" cy="818745"/>
            <a:chOff x="0" y="0"/>
            <a:chExt cx="5380674" cy="10916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-2082884" y="-1416578"/>
            <a:ext cx="4307273" cy="3015761"/>
            <a:chOff x="0" y="0"/>
            <a:chExt cx="505660" cy="3540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6481" y="0"/>
              <a:ext cx="452698" cy="354041"/>
            </a:xfrm>
            <a:custGeom>
              <a:avLst/>
              <a:gdLst/>
              <a:ahLst/>
              <a:cxnLst/>
              <a:rect r="r" b="b" t="t" l="l"/>
              <a:pathLst>
                <a:path h="354041" w="452698">
                  <a:moveTo>
                    <a:pt x="239628" y="0"/>
                  </a:moveTo>
                  <a:lnTo>
                    <a:pt x="416270" y="0"/>
                  </a:lnTo>
                  <a:cubicBezTo>
                    <a:pt x="429268" y="0"/>
                    <a:pt x="441281" y="6926"/>
                    <a:pt x="447795" y="18174"/>
                  </a:cubicBezTo>
                  <a:cubicBezTo>
                    <a:pt x="454308" y="29422"/>
                    <a:pt x="454334" y="43288"/>
                    <a:pt x="447864" y="54561"/>
                  </a:cubicBezTo>
                  <a:lnTo>
                    <a:pt x="307295" y="299480"/>
                  </a:lnTo>
                  <a:cubicBezTo>
                    <a:pt x="287924" y="333229"/>
                    <a:pt x="251983" y="354041"/>
                    <a:pt x="213070" y="354041"/>
                  </a:cubicBezTo>
                  <a:lnTo>
                    <a:pt x="36428" y="354041"/>
                  </a:lnTo>
                  <a:cubicBezTo>
                    <a:pt x="23430" y="354041"/>
                    <a:pt x="11417" y="347115"/>
                    <a:pt x="4904" y="335867"/>
                  </a:cubicBezTo>
                  <a:cubicBezTo>
                    <a:pt x="-1609" y="324619"/>
                    <a:pt x="-1636" y="310753"/>
                    <a:pt x="4834" y="299480"/>
                  </a:cubicBezTo>
                  <a:lnTo>
                    <a:pt x="145404" y="54561"/>
                  </a:lnTo>
                  <a:cubicBezTo>
                    <a:pt x="164774" y="20812"/>
                    <a:pt x="200715" y="0"/>
                    <a:pt x="239628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-378756" y="-275047"/>
            <a:ext cx="1118845" cy="911859"/>
          </a:xfrm>
          <a:custGeom>
            <a:avLst/>
            <a:gdLst/>
            <a:ahLst/>
            <a:cxnLst/>
            <a:rect r="r" b="b" t="t" l="l"/>
            <a:pathLst>
              <a:path h="911859" w="1118845">
                <a:moveTo>
                  <a:pt x="0" y="0"/>
                </a:moveTo>
                <a:lnTo>
                  <a:pt x="1118845" y="0"/>
                </a:lnTo>
                <a:lnTo>
                  <a:pt x="1118845" y="911859"/>
                </a:lnTo>
                <a:lnTo>
                  <a:pt x="0" y="91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51209" y="10009713"/>
            <a:ext cx="7315200" cy="707451"/>
          </a:xfrm>
          <a:custGeom>
            <a:avLst/>
            <a:gdLst/>
            <a:ahLst/>
            <a:cxnLst/>
            <a:rect r="r" b="b" t="t" l="l"/>
            <a:pathLst>
              <a:path h="707451" w="7315200">
                <a:moveTo>
                  <a:pt x="0" y="0"/>
                </a:moveTo>
                <a:lnTo>
                  <a:pt x="7315200" y="0"/>
                </a:lnTo>
                <a:lnTo>
                  <a:pt x="7315200" y="707451"/>
                </a:lnTo>
                <a:lnTo>
                  <a:pt x="0" y="707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19596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5400000">
            <a:off x="7350708" y="4277962"/>
            <a:ext cx="500647" cy="438066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7366460" y="6941796"/>
            <a:ext cx="500647" cy="438066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436483" y="-2840784"/>
            <a:ext cx="5114374" cy="4395165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125" y="0"/>
              <a:ext cx="800550" cy="698500"/>
            </a:xfrm>
            <a:custGeom>
              <a:avLst/>
              <a:gdLst/>
              <a:ahLst/>
              <a:cxnLst/>
              <a:rect r="r" b="b" t="t" l="l"/>
              <a:pathLst>
                <a:path h="698500" w="80055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6809791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400000">
            <a:off x="17259300" y="7096804"/>
            <a:ext cx="2057400" cy="807530"/>
          </a:xfrm>
          <a:custGeom>
            <a:avLst/>
            <a:gdLst/>
            <a:ahLst/>
            <a:cxnLst/>
            <a:rect r="r" b="b" t="t" l="l"/>
            <a:pathLst>
              <a:path h="807530" w="205740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193891" y="-362211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900271" y="1906129"/>
            <a:ext cx="10247415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JUSTIFICATION OF THE CHOSEN MODEL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137249" y="6865554"/>
            <a:ext cx="48013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Reuse-Oriented Model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07805" y="4176253"/>
            <a:ext cx="63644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Agile Model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636781" y="9483531"/>
            <a:ext cx="376238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29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011885" y="4970520"/>
            <a:ext cx="9124057" cy="140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Development divided into small functional increments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Each increment is tested and validated independently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Allows early detection of errors and continuous improvement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944828" y="7677852"/>
            <a:ext cx="8981182" cy="140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Relies on existing, proven software components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Uses open-source frameworks such as ROS2 and AI libraries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Reduces development time and improves reliability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2951666"/>
            <a:ext cx="11743279" cy="37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DESIGN 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404812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30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700403"/>
            <a:ext cx="1379650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SUBSYSTEM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6781" y="9483531"/>
            <a:ext cx="306437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31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1780" y="2843200"/>
            <a:ext cx="5177747" cy="307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751" indent="-291876" lvl="1">
              <a:lnSpc>
                <a:spcPts val="4055"/>
              </a:lnSpc>
              <a:buFont typeface="Arial"/>
              <a:buChar char="•"/>
            </a:pPr>
            <a:r>
              <a:rPr lang="en-US" sz="27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Navigation &amp; Localization</a:t>
            </a:r>
          </a:p>
          <a:p>
            <a:pPr algn="l" marL="583751" indent="-291876" lvl="1">
              <a:lnSpc>
                <a:spcPts val="4055"/>
              </a:lnSpc>
              <a:buFont typeface="Arial"/>
              <a:buChar char="•"/>
            </a:pPr>
            <a:r>
              <a:rPr lang="en-US" sz="27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Perception</a:t>
            </a:r>
          </a:p>
          <a:p>
            <a:pPr algn="l" marL="583751" indent="-291876" lvl="1">
              <a:lnSpc>
                <a:spcPts val="4055"/>
              </a:lnSpc>
              <a:buFont typeface="Arial"/>
              <a:buChar char="•"/>
            </a:pPr>
            <a:r>
              <a:rPr lang="en-US" sz="27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Collection &amp; Bin Management</a:t>
            </a:r>
          </a:p>
          <a:p>
            <a:pPr algn="l" marL="583751" indent="-291876" lvl="1">
              <a:lnSpc>
                <a:spcPts val="4055"/>
              </a:lnSpc>
              <a:buFont typeface="Arial"/>
              <a:buChar char="•"/>
            </a:pPr>
            <a:r>
              <a:rPr lang="en-US" sz="27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Power Management</a:t>
            </a:r>
          </a:p>
          <a:p>
            <a:pPr algn="l" marL="583751" indent="-291876" lvl="1">
              <a:lnSpc>
                <a:spcPts val="4055"/>
              </a:lnSpc>
              <a:buFont typeface="Arial"/>
              <a:buChar char="•"/>
            </a:pPr>
            <a:r>
              <a:rPr lang="en-US" sz="27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Communication &amp; Dashboard</a:t>
            </a:r>
          </a:p>
          <a:p>
            <a:pPr algn="l" marL="583751" indent="-291876" lvl="1">
              <a:lnSpc>
                <a:spcPts val="4055"/>
              </a:lnSpc>
              <a:buFont typeface="Arial"/>
              <a:buChar char="•"/>
            </a:pPr>
            <a:r>
              <a:rPr lang="en-US" sz="27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Mission Manager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71829" y="2264696"/>
            <a:ext cx="13054721" cy="7666509"/>
          </a:xfrm>
          <a:custGeom>
            <a:avLst/>
            <a:gdLst/>
            <a:ahLst/>
            <a:cxnLst/>
            <a:rect r="r" b="b" t="t" l="l"/>
            <a:pathLst>
              <a:path h="7666509" w="13054721">
                <a:moveTo>
                  <a:pt x="0" y="0"/>
                </a:moveTo>
                <a:lnTo>
                  <a:pt x="13054722" y="0"/>
                </a:lnTo>
                <a:lnTo>
                  <a:pt x="13054722" y="7666509"/>
                </a:lnTo>
                <a:lnTo>
                  <a:pt x="0" y="76665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902" r="0" b="-290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4600" y="700403"/>
            <a:ext cx="1379650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DYNAMIC MODEL DIAGRAM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36781" y="9483531"/>
            <a:ext cx="365165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32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57827" y="2421371"/>
            <a:ext cx="11972347" cy="7358522"/>
          </a:xfrm>
          <a:custGeom>
            <a:avLst/>
            <a:gdLst/>
            <a:ahLst/>
            <a:cxnLst/>
            <a:rect r="r" b="b" t="t" l="l"/>
            <a:pathLst>
              <a:path h="7358522" w="11972347">
                <a:moveTo>
                  <a:pt x="0" y="0"/>
                </a:moveTo>
                <a:lnTo>
                  <a:pt x="11972346" y="0"/>
                </a:lnTo>
                <a:lnTo>
                  <a:pt x="11972346" y="7358522"/>
                </a:lnTo>
                <a:lnTo>
                  <a:pt x="0" y="73585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826" t="-48405" r="0" b="-1726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4600" y="700403"/>
            <a:ext cx="1379650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CONCEPTUAL DESIGN IMAGE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36781" y="9483531"/>
            <a:ext cx="365165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33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2951666"/>
            <a:ext cx="11743279" cy="37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</a:p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INTERFACE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369927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34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553" y="2749866"/>
            <a:ext cx="9915377" cy="5209881"/>
          </a:xfrm>
          <a:custGeom>
            <a:avLst/>
            <a:gdLst/>
            <a:ahLst/>
            <a:cxnLst/>
            <a:rect r="r" b="b" t="t" l="l"/>
            <a:pathLst>
              <a:path h="5209881" w="9915377">
                <a:moveTo>
                  <a:pt x="0" y="0"/>
                </a:moveTo>
                <a:lnTo>
                  <a:pt x="9915377" y="0"/>
                </a:lnTo>
                <a:lnTo>
                  <a:pt x="9915377" y="5209881"/>
                </a:lnTo>
                <a:lnTo>
                  <a:pt x="0" y="52098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413" t="0" r="-441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4600" y="700403"/>
            <a:ext cx="1379650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SYSTEM’S MAIN TERMINAL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36781" y="9483531"/>
            <a:ext cx="37469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35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66821" y="3219450"/>
            <a:ext cx="6621054" cy="378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Provides a centralized entry point for system access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Allows the user to select and manage available robots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Displays robot status (Active / Idle) and deployment area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Shows real-time robot positions on the campus map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2508149"/>
            <a:ext cx="10754931" cy="5252556"/>
          </a:xfrm>
          <a:custGeom>
            <a:avLst/>
            <a:gdLst/>
            <a:ahLst/>
            <a:cxnLst/>
            <a:rect r="r" b="b" t="t" l="l"/>
            <a:pathLst>
              <a:path h="5252556" w="10754931">
                <a:moveTo>
                  <a:pt x="0" y="0"/>
                </a:moveTo>
                <a:lnTo>
                  <a:pt x="10754931" y="0"/>
                </a:lnTo>
                <a:lnTo>
                  <a:pt x="10754931" y="5252556"/>
                </a:lnTo>
                <a:lnTo>
                  <a:pt x="0" y="52525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95" t="0" r="-49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4600" y="700403"/>
            <a:ext cx="1379650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SYSTEM’S DASHBOARD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36781" y="9483531"/>
            <a:ext cx="376238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36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42238" y="3388570"/>
            <a:ext cx="5959968" cy="282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Real-time monitoring of robot status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Displays key operational metrics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Visualizes motion and performance data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Supports remote supervision and control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2529978"/>
            <a:ext cx="11538521" cy="5147337"/>
          </a:xfrm>
          <a:custGeom>
            <a:avLst/>
            <a:gdLst/>
            <a:ahLst/>
            <a:cxnLst/>
            <a:rect r="r" b="b" t="t" l="l"/>
            <a:pathLst>
              <a:path h="5147337" w="11538521">
                <a:moveTo>
                  <a:pt x="0" y="0"/>
                </a:moveTo>
                <a:lnTo>
                  <a:pt x="11538521" y="0"/>
                </a:lnTo>
                <a:lnTo>
                  <a:pt x="11538521" y="5147337"/>
                </a:lnTo>
                <a:lnTo>
                  <a:pt x="0" y="51473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442" t="0" r="-144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44600" y="700403"/>
            <a:ext cx="1379650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SAMPLE FEATURE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36781" y="9483531"/>
            <a:ext cx="34290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37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98366" y="3123428"/>
            <a:ext cx="5285473" cy="282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Real-time robot location visualization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Displays movement path and position updates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Supports monitoring and supervision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49003" y="117353"/>
            <a:ext cx="10399005" cy="10281761"/>
            <a:chOff x="0" y="0"/>
            <a:chExt cx="406400" cy="401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1818"/>
            </a:xfrm>
            <a:custGeom>
              <a:avLst/>
              <a:gdLst/>
              <a:ahLst/>
              <a:cxnLst/>
              <a:rect r="r" b="b" t="t" l="l"/>
              <a:pathLst>
                <a:path h="40181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36962" y="-4587368"/>
            <a:ext cx="15839091" cy="8353315"/>
            <a:chOff x="0" y="0"/>
            <a:chExt cx="1324457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78" y="0"/>
              <a:ext cx="1320501" cy="698500"/>
            </a:xfrm>
            <a:custGeom>
              <a:avLst/>
              <a:gdLst/>
              <a:ahLst/>
              <a:cxnLst/>
              <a:rect r="r" b="b" t="t" l="l"/>
              <a:pathLst>
                <a:path h="698500" w="1320501">
                  <a:moveTo>
                    <a:pt x="1318792" y="355587"/>
                  </a:moveTo>
                  <a:lnTo>
                    <a:pt x="1122966" y="692163"/>
                  </a:lnTo>
                  <a:cubicBezTo>
                    <a:pt x="1120683" y="696086"/>
                    <a:pt x="1116486" y="698500"/>
                    <a:pt x="1111947" y="698500"/>
                  </a:cubicBezTo>
                  <a:lnTo>
                    <a:pt x="208554" y="698500"/>
                  </a:lnTo>
                  <a:cubicBezTo>
                    <a:pt x="204015" y="698500"/>
                    <a:pt x="199818" y="696086"/>
                    <a:pt x="197535" y="692163"/>
                  </a:cubicBezTo>
                  <a:lnTo>
                    <a:pt x="1709" y="355587"/>
                  </a:lnTo>
                  <a:cubicBezTo>
                    <a:pt x="-570" y="351670"/>
                    <a:pt x="-570" y="346830"/>
                    <a:pt x="1709" y="342913"/>
                  </a:cubicBezTo>
                  <a:lnTo>
                    <a:pt x="197535" y="6337"/>
                  </a:lnTo>
                  <a:cubicBezTo>
                    <a:pt x="199818" y="2414"/>
                    <a:pt x="204015" y="0"/>
                    <a:pt x="208554" y="0"/>
                  </a:cubicBezTo>
                  <a:lnTo>
                    <a:pt x="1111947" y="0"/>
                  </a:lnTo>
                  <a:cubicBezTo>
                    <a:pt x="1116486" y="0"/>
                    <a:pt x="1120683" y="2414"/>
                    <a:pt x="1122966" y="6337"/>
                  </a:cubicBezTo>
                  <a:lnTo>
                    <a:pt x="1318792" y="342913"/>
                  </a:lnTo>
                  <a:cubicBezTo>
                    <a:pt x="1321071" y="346830"/>
                    <a:pt x="1321071" y="351670"/>
                    <a:pt x="1318792" y="35558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28854" y="875978"/>
            <a:ext cx="11838246" cy="9805715"/>
            <a:chOff x="0" y="0"/>
            <a:chExt cx="485107" cy="401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592" y="0"/>
              <a:ext cx="459922" cy="401818"/>
            </a:xfrm>
            <a:custGeom>
              <a:avLst/>
              <a:gdLst/>
              <a:ahLst/>
              <a:cxnLst/>
              <a:rect r="r" b="b" t="t" l="l"/>
              <a:pathLst>
                <a:path h="401818" w="459922">
                  <a:moveTo>
                    <a:pt x="223307" y="0"/>
                  </a:moveTo>
                  <a:lnTo>
                    <a:pt x="439816" y="0"/>
                  </a:lnTo>
                  <a:cubicBezTo>
                    <a:pt x="446801" y="0"/>
                    <a:pt x="453285" y="3625"/>
                    <a:pt x="456944" y="9575"/>
                  </a:cubicBezTo>
                  <a:cubicBezTo>
                    <a:pt x="460602" y="15525"/>
                    <a:pt x="460911" y="22947"/>
                    <a:pt x="457759" y="29180"/>
                  </a:cubicBezTo>
                  <a:lnTo>
                    <a:pt x="284071" y="372638"/>
                  </a:lnTo>
                  <a:cubicBezTo>
                    <a:pt x="275021" y="390535"/>
                    <a:pt x="256671" y="401818"/>
                    <a:pt x="236616" y="401818"/>
                  </a:cubicBezTo>
                  <a:lnTo>
                    <a:pt x="20107" y="401818"/>
                  </a:lnTo>
                  <a:cubicBezTo>
                    <a:pt x="13122" y="401818"/>
                    <a:pt x="6638" y="398193"/>
                    <a:pt x="2979" y="392243"/>
                  </a:cubicBezTo>
                  <a:cubicBezTo>
                    <a:pt x="-679" y="386293"/>
                    <a:pt x="-988" y="378871"/>
                    <a:pt x="2164" y="372638"/>
                  </a:cubicBezTo>
                  <a:lnTo>
                    <a:pt x="175852" y="29180"/>
                  </a:lnTo>
                  <a:cubicBezTo>
                    <a:pt x="184902" y="11283"/>
                    <a:pt x="203252" y="0"/>
                    <a:pt x="22330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65592" y="9677400"/>
            <a:ext cx="2085975" cy="818745"/>
          </a:xfrm>
          <a:custGeom>
            <a:avLst/>
            <a:gdLst/>
            <a:ahLst/>
            <a:cxnLst/>
            <a:rect r="r" b="b" t="t" l="l"/>
            <a:pathLst>
              <a:path h="818745" w="208597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176500" y="-292020"/>
            <a:ext cx="4035505" cy="818745"/>
            <a:chOff x="0" y="0"/>
            <a:chExt cx="5380674" cy="10916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125" y="0"/>
              <a:ext cx="800550" cy="698500"/>
            </a:xfrm>
            <a:custGeom>
              <a:avLst/>
              <a:gdLst/>
              <a:ahLst/>
              <a:cxnLst/>
              <a:rect r="r" b="b" t="t" l="l"/>
              <a:pathLst>
                <a:path h="698500" w="80055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674864" y="9720423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732730" y="-358807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334888" y="709269"/>
            <a:ext cx="7141260" cy="6561033"/>
          </a:xfrm>
          <a:custGeom>
            <a:avLst/>
            <a:gdLst/>
            <a:ahLst/>
            <a:cxnLst/>
            <a:rect r="r" b="b" t="t" l="l"/>
            <a:pathLst>
              <a:path h="6561033" w="7141260">
                <a:moveTo>
                  <a:pt x="0" y="0"/>
                </a:moveTo>
                <a:lnTo>
                  <a:pt x="7141260" y="0"/>
                </a:lnTo>
                <a:lnTo>
                  <a:pt x="7141260" y="6561033"/>
                </a:lnTo>
                <a:lnTo>
                  <a:pt x="0" y="6561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6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11811927" y="1006725"/>
            <a:ext cx="12952146" cy="9544221"/>
            <a:chOff x="0" y="0"/>
            <a:chExt cx="545061" cy="4016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1513" y="0"/>
              <a:ext cx="522035" cy="401646"/>
            </a:xfrm>
            <a:custGeom>
              <a:avLst/>
              <a:gdLst/>
              <a:ahLst/>
              <a:cxnLst/>
              <a:rect r="r" b="b" t="t" l="l"/>
              <a:pathLst>
                <a:path h="401646" w="522035">
                  <a:moveTo>
                    <a:pt x="221574" y="0"/>
                  </a:moveTo>
                  <a:lnTo>
                    <a:pt x="503661" y="0"/>
                  </a:lnTo>
                  <a:cubicBezTo>
                    <a:pt x="510044" y="0"/>
                    <a:pt x="515970" y="3313"/>
                    <a:pt x="519313" y="8751"/>
                  </a:cubicBezTo>
                  <a:cubicBezTo>
                    <a:pt x="522656" y="14189"/>
                    <a:pt x="522938" y="20972"/>
                    <a:pt x="520056" y="26668"/>
                  </a:cubicBezTo>
                  <a:lnTo>
                    <a:pt x="343839" y="374978"/>
                  </a:lnTo>
                  <a:cubicBezTo>
                    <a:pt x="335564" y="391335"/>
                    <a:pt x="318792" y="401646"/>
                    <a:pt x="300461" y="401646"/>
                  </a:cubicBezTo>
                  <a:lnTo>
                    <a:pt x="18374" y="401646"/>
                  </a:lnTo>
                  <a:cubicBezTo>
                    <a:pt x="11990" y="401646"/>
                    <a:pt x="6064" y="398333"/>
                    <a:pt x="2721" y="392895"/>
                  </a:cubicBezTo>
                  <a:cubicBezTo>
                    <a:pt x="-622" y="387457"/>
                    <a:pt x="-903" y="380674"/>
                    <a:pt x="1979" y="374978"/>
                  </a:cubicBezTo>
                  <a:lnTo>
                    <a:pt x="178195" y="26668"/>
                  </a:lnTo>
                  <a:cubicBezTo>
                    <a:pt x="186470" y="10311"/>
                    <a:pt x="203243" y="0"/>
                    <a:pt x="221574" y="0"/>
                  </a:cubicBezTo>
                  <a:close/>
                </a:path>
              </a:pathLst>
            </a:custGeom>
            <a:blipFill>
              <a:blip r:embed="rId15"/>
              <a:stretch>
                <a:fillRect l="-2205" t="-15931" r="-726" b="-17853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1061373" y="1057275"/>
            <a:ext cx="8082627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PROBLEM STATEMENT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8234" y="3887312"/>
            <a:ext cx="12085979" cy="583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2005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Waste management is a major challenge in Lebanon</a:t>
            </a:r>
          </a:p>
          <a:p>
            <a:pPr algn="just" marL="842005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Irregular collection schedules in many urban areas</a:t>
            </a:r>
          </a:p>
          <a:p>
            <a:pPr algn="just" marL="842005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High dependence on manual waste collection</a:t>
            </a:r>
          </a:p>
          <a:p>
            <a:pPr algn="just" marL="842005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Increased health and safety risks for workers</a:t>
            </a:r>
          </a:p>
          <a:p>
            <a:pPr algn="just" marL="842005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Limited waste segregation reduces recycling efficiency</a:t>
            </a:r>
          </a:p>
          <a:p>
            <a:pPr algn="just">
              <a:lnSpc>
                <a:spcPts val="584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636781" y="9483531"/>
            <a:ext cx="182612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2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3103710"/>
            <a:ext cx="11743279" cy="37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FEASIBILITY &amp; CONSTRAINTS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376238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38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700403"/>
            <a:ext cx="1379650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FEASIBILITY STUDY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6781" y="9483531"/>
            <a:ext cx="376238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39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1116" y="2800190"/>
            <a:ext cx="16898184" cy="134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  <a:spcBef>
                <a:spcPct val="0"/>
              </a:spcBef>
            </a:pP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The feasibility </a:t>
            </a: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of the Green Guardian project was evaluated from multiple aspects</a:t>
            </a:r>
          </a:p>
          <a:p>
            <a:pPr algn="l">
              <a:lnSpc>
                <a:spcPts val="554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68234" y="3906362"/>
            <a:ext cx="12085979" cy="401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</a:t>
            </a: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echnical feasibility</a:t>
            </a:r>
          </a:p>
          <a:p>
            <a:pPr algn="l" marL="777237" indent="-388618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Economic feasibility</a:t>
            </a:r>
          </a:p>
          <a:p>
            <a:pPr algn="l" marL="777237" indent="-388618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Operational feasibility</a:t>
            </a:r>
          </a:p>
          <a:p>
            <a:pPr algn="l" marL="777237" indent="-388618" lvl="1">
              <a:lnSpc>
                <a:spcPts val="5399"/>
              </a:lnSpc>
              <a:buFont typeface="Arial"/>
              <a:buChar char="•"/>
            </a:pP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Academic feasibility</a:t>
            </a:r>
          </a:p>
          <a:p>
            <a:pPr algn="l">
              <a:lnSpc>
                <a:spcPts val="5399"/>
              </a:lnSpc>
            </a:pPr>
          </a:p>
          <a:p>
            <a:pPr algn="l">
              <a:lnSpc>
                <a:spcPts val="5399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094150" y="-634458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571295"/>
            <a:ext cx="13666814" cy="165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5653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TECHNICAL &amp; ECONOMIC FEASIBILITY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6781" y="9483531"/>
            <a:ext cx="409575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40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9839" y="2648708"/>
            <a:ext cx="16898184" cy="6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Tec</a:t>
            </a: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hnical Feasibility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8234" y="4048319"/>
            <a:ext cx="13197017" cy="408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964" indent="-388982" lvl="1">
              <a:lnSpc>
                <a:spcPts val="5405"/>
              </a:lnSpc>
              <a:buFont typeface="Arial"/>
              <a:buChar char="•"/>
            </a:pPr>
            <a:r>
              <a:rPr lang="en-US" sz="36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Use of mature and well-documented t</a:t>
            </a:r>
            <a:r>
              <a:rPr lang="en-US" sz="36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echnologies</a:t>
            </a:r>
          </a:p>
          <a:p>
            <a:pPr algn="l" marL="777964" indent="-388982" lvl="1">
              <a:lnSpc>
                <a:spcPts val="5405"/>
              </a:lnSpc>
              <a:buFont typeface="Arial"/>
              <a:buChar char="•"/>
            </a:pPr>
            <a:r>
              <a:rPr lang="en-US" sz="36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Availability of required hardware components</a:t>
            </a:r>
          </a:p>
          <a:p>
            <a:pPr algn="l" marL="777964" indent="-388982" lvl="1">
              <a:lnSpc>
                <a:spcPts val="5405"/>
              </a:lnSpc>
              <a:buFont typeface="Arial"/>
              <a:buChar char="•"/>
            </a:pPr>
            <a:r>
              <a:rPr lang="en-US" sz="36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ROS2 provides a reliable middleware for integration</a:t>
            </a:r>
          </a:p>
          <a:p>
            <a:pPr algn="l" marL="777964" indent="-388982" lvl="1">
              <a:lnSpc>
                <a:spcPts val="5405"/>
              </a:lnSpc>
              <a:buFont typeface="Arial"/>
              <a:buChar char="•"/>
            </a:pPr>
            <a:r>
              <a:rPr lang="en-US" sz="3603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Modular design allows incremental development and testing</a:t>
            </a:r>
          </a:p>
          <a:p>
            <a:pPr algn="l">
              <a:lnSpc>
                <a:spcPts val="5405"/>
              </a:lnSpc>
            </a:pPr>
          </a:p>
          <a:p>
            <a:pPr algn="l">
              <a:lnSpc>
                <a:spcPts val="5405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559344" y="2802103"/>
            <a:ext cx="500647" cy="438066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094150" y="-634458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0692" y="3938889"/>
            <a:ext cx="12148016" cy="751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Estimated project cost is within acceptable academic limits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Use of off-the-shelf components reduces development cost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No expensive custom manufacturing required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Total Estimated Cost: ~3000-3100</a:t>
            </a: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559344" y="2802103"/>
            <a:ext cx="500647" cy="438066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12648665" y="2228589"/>
          <a:ext cx="4876130" cy="7702616"/>
        </p:xfrm>
        <a:graphic>
          <a:graphicData uri="http://schemas.openxmlformats.org/drawingml/2006/table">
            <a:tbl>
              <a:tblPr/>
              <a:tblGrid>
                <a:gridCol w="2656621"/>
                <a:gridCol w="2219509"/>
              </a:tblGrid>
              <a:tr h="11965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23403D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Estimated Cost (USD$)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42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Jetson Orin Nano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550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42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LiDAR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550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84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Solar Panels (2) + Li-ion Battery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650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26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Plastic Bins + Custom Chassis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350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42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Raspberry Pi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350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2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Intel RealSense D435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3403D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247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9" id="19"/>
          <p:cNvSpPr txBox="true"/>
          <p:nvPr/>
        </p:nvSpPr>
        <p:spPr>
          <a:xfrm rot="0">
            <a:off x="1244600" y="571295"/>
            <a:ext cx="13666814" cy="165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5653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TECHNICAL &amp; ECONOMIC FEASIBILITY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636781" y="9483531"/>
            <a:ext cx="31111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41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9839" y="2648708"/>
            <a:ext cx="16898184" cy="6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</a:t>
            </a: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co</a:t>
            </a: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nomic Feasibility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094150" y="-634458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849869"/>
            <a:ext cx="13666814" cy="83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5653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PROJECT CONSTRAINTS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6781" y="9483531"/>
            <a:ext cx="369927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42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9839" y="2648708"/>
            <a:ext cx="16898184" cy="6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Te</a:t>
            </a: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ch</a:t>
            </a: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nical Constraints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0692" y="3707889"/>
            <a:ext cx="12460831" cy="545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Limited battery capacity restricts continuous operation time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Detection accuracy depends on lighting and environmental conditions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Gripper performance varies with object shape and size</a:t>
            </a: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559344" y="2802103"/>
            <a:ext cx="500647" cy="438066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094150" y="-634458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849869"/>
            <a:ext cx="13666814" cy="83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5653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PROJECT CONSTRAINTS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6781" y="9483531"/>
            <a:ext cx="363498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43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9839" y="2648708"/>
            <a:ext cx="16898184" cy="6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Time</a:t>
            </a: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Constraints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1498" y="3707889"/>
            <a:ext cx="12460025" cy="40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Project duration limited to the FYP timeline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Incremental development required to meet deadlines</a:t>
            </a: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559344" y="2802103"/>
            <a:ext cx="500647" cy="438066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577458" y="5832483"/>
            <a:ext cx="500647" cy="438066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59839" y="5679088"/>
            <a:ext cx="16898184" cy="6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Budget</a:t>
            </a: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Constraints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1498" y="6600735"/>
            <a:ext cx="12460025" cy="40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Fixed academic budget limits hardware selection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sz="36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Trade-offs between performance and cost</a:t>
            </a: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  <a:p>
            <a:pPr algn="just">
              <a:lnSpc>
                <a:spcPts val="5400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094150" y="-634458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849869"/>
            <a:ext cx="13666814" cy="83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5653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PROJECT CONSTRAINTS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6781" y="9483531"/>
            <a:ext cx="37469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44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9839" y="2648708"/>
            <a:ext cx="16898184" cy="64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Environmental</a:t>
            </a:r>
            <a:r>
              <a:rPr lang="en-US" sz="36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 Constraints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1900" y="4160355"/>
            <a:ext cx="12783152" cy="406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088" indent="-388544" lvl="1">
              <a:lnSpc>
                <a:spcPts val="5398"/>
              </a:lnSpc>
              <a:buFont typeface="Arial"/>
              <a:buChar char="•"/>
            </a:pP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Dynamic obstacles such as pedestrians and bicycles</a:t>
            </a:r>
          </a:p>
          <a:p>
            <a:pPr algn="l" marL="777088" indent="-388544" lvl="1">
              <a:lnSpc>
                <a:spcPts val="5398"/>
              </a:lnSpc>
              <a:buFont typeface="Arial"/>
              <a:buChar char="•"/>
            </a:pPr>
            <a:r>
              <a:rPr lang="en-US" sz="35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Outdoor conditions affecting sensors and navigation</a:t>
            </a:r>
          </a:p>
          <a:p>
            <a:pPr algn="just">
              <a:lnSpc>
                <a:spcPts val="5398"/>
              </a:lnSpc>
            </a:pPr>
          </a:p>
          <a:p>
            <a:pPr algn="just">
              <a:lnSpc>
                <a:spcPts val="5398"/>
              </a:lnSpc>
            </a:pPr>
          </a:p>
          <a:p>
            <a:pPr algn="just">
              <a:lnSpc>
                <a:spcPts val="5398"/>
              </a:lnSpc>
            </a:pPr>
          </a:p>
          <a:p>
            <a:pPr algn="just">
              <a:lnSpc>
                <a:spcPts val="5398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559344" y="2802103"/>
            <a:ext cx="500647" cy="438066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4041923"/>
            <a:ext cx="11743279" cy="191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STANDARDS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66685" y="9467607"/>
            <a:ext cx="379452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45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094150" y="-634458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849869"/>
            <a:ext cx="13666814" cy="83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5653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STANDARDS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6781" y="9483531"/>
            <a:ext cx="38100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46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3901" y="2289431"/>
            <a:ext cx="7744106" cy="677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581" indent="-275791" lvl="1">
              <a:lnSpc>
                <a:spcPts val="3832"/>
              </a:lnSpc>
              <a:buAutoNum type="arabicPeriod" startAt="1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Safety &amp; Reliability</a:t>
            </a:r>
          </a:p>
          <a:p>
            <a:pPr algn="l" marL="1103163" indent="-367721" lvl="2">
              <a:lnSpc>
                <a:spcPts val="3832"/>
              </a:lnSpc>
              <a:buFont typeface="Arial"/>
              <a:buChar char="⚬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IEC 61508 – Functional safety and syste</a:t>
            </a: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 reliability</a:t>
            </a:r>
          </a:p>
          <a:p>
            <a:pPr algn="l" marL="551581" indent="-275791" lvl="1">
              <a:lnSpc>
                <a:spcPts val="3832"/>
              </a:lnSpc>
              <a:buAutoNum type="arabicPeriod" startAt="1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System Architecture &amp; Terminology</a:t>
            </a:r>
          </a:p>
          <a:p>
            <a:pPr algn="l" marL="1103163" indent="-367721" lvl="2">
              <a:lnSpc>
                <a:spcPts val="3832"/>
              </a:lnSpc>
              <a:buFont typeface="Arial"/>
              <a:buChar char="⚬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ISO 8373 – Robotics terminology and definitions</a:t>
            </a:r>
          </a:p>
          <a:p>
            <a:pPr algn="l" marL="1103163" indent="-367721" lvl="2">
              <a:lnSpc>
                <a:spcPts val="3832"/>
              </a:lnSpc>
              <a:buFont typeface="Arial"/>
              <a:buChar char="⚬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IEE</a:t>
            </a: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 1872 (ORA) – Ontologies for robotics and automation</a:t>
            </a:r>
          </a:p>
          <a:p>
            <a:pPr algn="l" marL="551581" indent="-275791" lvl="1">
              <a:lnSpc>
                <a:spcPts val="3832"/>
              </a:lnSpc>
              <a:buAutoNum type="arabicPeriod" startAt="1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S</a:t>
            </a: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ensors &amp; Communication</a:t>
            </a:r>
          </a:p>
          <a:p>
            <a:pPr algn="l" marL="1103163" indent="-367721" lvl="2">
              <a:lnSpc>
                <a:spcPts val="3832"/>
              </a:lnSpc>
              <a:buFont typeface="Arial"/>
              <a:buChar char="⚬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IEEE 1451-1 / 21451.0 – Smart sensor interfaces and plug-and-play data formats</a:t>
            </a:r>
          </a:p>
          <a:p>
            <a:pPr algn="l" marL="1103163" indent="-367721" lvl="2">
              <a:lnSpc>
                <a:spcPts val="3832"/>
              </a:lnSpc>
              <a:buFont typeface="Arial"/>
              <a:buChar char="⚬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IEEE 802.11 – Wireless communication (Wi-Fi)</a:t>
            </a:r>
          </a:p>
          <a:p>
            <a:pPr algn="l">
              <a:lnSpc>
                <a:spcPts val="383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929469" y="2644740"/>
            <a:ext cx="7264131" cy="628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643" indent="-275321" lvl="1">
              <a:lnSpc>
                <a:spcPts val="3825"/>
              </a:lnSpc>
              <a:buAutoNum type="arabicPeriod" startAt="1"/>
            </a:pP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Navigation &amp; Mobility</a:t>
            </a:r>
          </a:p>
          <a:p>
            <a:pPr algn="l" marL="1101285" indent="-367095" lvl="2">
              <a:lnSpc>
                <a:spcPts val="3825"/>
              </a:lnSpc>
              <a:buFont typeface="Arial"/>
              <a:buChar char="⚬"/>
            </a:pP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ISO 18646-1 – Performance criteria for wheeled mobile robots</a:t>
            </a:r>
          </a:p>
          <a:p>
            <a:pPr algn="l" marL="550643" indent="-275321" lvl="1">
              <a:lnSpc>
                <a:spcPts val="3825"/>
              </a:lnSpc>
              <a:buAutoNum type="arabicPeriod" startAt="1"/>
            </a:pP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Power &amp; Environmental Compliance</a:t>
            </a:r>
          </a:p>
          <a:p>
            <a:pPr algn="l" marL="1101285" indent="-367095" lvl="2">
              <a:lnSpc>
                <a:spcPts val="3825"/>
              </a:lnSpc>
              <a:buFont typeface="Arial"/>
              <a:buChar char="⚬"/>
            </a:pP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IEC 62133-2 – Lithium-ion battery safety</a:t>
            </a:r>
          </a:p>
          <a:p>
            <a:pPr algn="l" marL="1101285" indent="-367095" lvl="2">
              <a:lnSpc>
                <a:spcPts val="3825"/>
              </a:lnSpc>
              <a:buFont typeface="Arial"/>
              <a:buChar char="⚬"/>
            </a:pP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ISO 14001 – Environmental management and susta</a:t>
            </a: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inability</a:t>
            </a:r>
          </a:p>
          <a:p>
            <a:pPr algn="l" marL="550643" indent="-275321" lvl="1">
              <a:lnSpc>
                <a:spcPts val="3825"/>
              </a:lnSpc>
              <a:buAutoNum type="arabicPeriod" startAt="1"/>
            </a:pP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AI &amp; Ethical Operation</a:t>
            </a:r>
          </a:p>
          <a:p>
            <a:pPr algn="l" marL="1101285" indent="-367095" lvl="2">
              <a:lnSpc>
                <a:spcPts val="3825"/>
              </a:lnSpc>
              <a:buFont typeface="Arial"/>
              <a:buChar char="⚬"/>
            </a:pP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IEE</a:t>
            </a: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 7007 – Ethical robotics and autonomous systems</a:t>
            </a:r>
          </a:p>
          <a:p>
            <a:pPr algn="l" marL="1101285" indent="-367095" lvl="2">
              <a:lnSpc>
                <a:spcPts val="3825"/>
              </a:lnSpc>
              <a:buFont typeface="Arial"/>
              <a:buChar char="⚬"/>
            </a:pPr>
            <a:r>
              <a:rPr lang="en-US" sz="255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ISO/IEC 22989 – AI concepts and terminology</a:t>
            </a:r>
          </a:p>
          <a:p>
            <a:pPr algn="l">
              <a:lnSpc>
                <a:spcPts val="3825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4041923"/>
            <a:ext cx="11743279" cy="191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66685" y="9467607"/>
            <a:ext cx="347662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47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620255" y="-103685"/>
            <a:ext cx="10399005" cy="10281761"/>
            <a:chOff x="0" y="0"/>
            <a:chExt cx="406400" cy="401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1818"/>
            </a:xfrm>
            <a:custGeom>
              <a:avLst/>
              <a:gdLst/>
              <a:ahLst/>
              <a:cxnLst/>
              <a:rect r="r" b="b" t="t" l="l"/>
              <a:pathLst>
                <a:path h="40181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0492175" y="6448902"/>
            <a:ext cx="15839091" cy="8353315"/>
            <a:chOff x="0" y="0"/>
            <a:chExt cx="1324457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78" y="0"/>
              <a:ext cx="1320501" cy="698500"/>
            </a:xfrm>
            <a:custGeom>
              <a:avLst/>
              <a:gdLst/>
              <a:ahLst/>
              <a:cxnLst/>
              <a:rect r="r" b="b" t="t" l="l"/>
              <a:pathLst>
                <a:path h="698500" w="1320501">
                  <a:moveTo>
                    <a:pt x="1318792" y="355587"/>
                  </a:moveTo>
                  <a:lnTo>
                    <a:pt x="1122966" y="692163"/>
                  </a:lnTo>
                  <a:cubicBezTo>
                    <a:pt x="1120683" y="696086"/>
                    <a:pt x="1116486" y="698500"/>
                    <a:pt x="1111947" y="698500"/>
                  </a:cubicBezTo>
                  <a:lnTo>
                    <a:pt x="208554" y="698500"/>
                  </a:lnTo>
                  <a:cubicBezTo>
                    <a:pt x="204015" y="698500"/>
                    <a:pt x="199818" y="696086"/>
                    <a:pt x="197535" y="692163"/>
                  </a:cubicBezTo>
                  <a:lnTo>
                    <a:pt x="1709" y="355587"/>
                  </a:lnTo>
                  <a:cubicBezTo>
                    <a:pt x="-570" y="351670"/>
                    <a:pt x="-570" y="346830"/>
                    <a:pt x="1709" y="342913"/>
                  </a:cubicBezTo>
                  <a:lnTo>
                    <a:pt x="197535" y="6337"/>
                  </a:lnTo>
                  <a:cubicBezTo>
                    <a:pt x="199818" y="2414"/>
                    <a:pt x="204015" y="0"/>
                    <a:pt x="208554" y="0"/>
                  </a:cubicBezTo>
                  <a:lnTo>
                    <a:pt x="1111947" y="0"/>
                  </a:lnTo>
                  <a:cubicBezTo>
                    <a:pt x="1116486" y="0"/>
                    <a:pt x="1120683" y="2414"/>
                    <a:pt x="1122966" y="6337"/>
                  </a:cubicBezTo>
                  <a:lnTo>
                    <a:pt x="1318792" y="342913"/>
                  </a:lnTo>
                  <a:cubicBezTo>
                    <a:pt x="1321071" y="346830"/>
                    <a:pt x="1321071" y="351670"/>
                    <a:pt x="1318792" y="355587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-4456247" y="-589423"/>
            <a:ext cx="11838246" cy="9805715"/>
            <a:chOff x="0" y="0"/>
            <a:chExt cx="485107" cy="401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592" y="0"/>
              <a:ext cx="459922" cy="401818"/>
            </a:xfrm>
            <a:custGeom>
              <a:avLst/>
              <a:gdLst/>
              <a:ahLst/>
              <a:cxnLst/>
              <a:rect r="r" b="b" t="t" l="l"/>
              <a:pathLst>
                <a:path h="401818" w="459922">
                  <a:moveTo>
                    <a:pt x="223307" y="0"/>
                  </a:moveTo>
                  <a:lnTo>
                    <a:pt x="439816" y="0"/>
                  </a:lnTo>
                  <a:cubicBezTo>
                    <a:pt x="446801" y="0"/>
                    <a:pt x="453285" y="3625"/>
                    <a:pt x="456944" y="9575"/>
                  </a:cubicBezTo>
                  <a:cubicBezTo>
                    <a:pt x="460602" y="15525"/>
                    <a:pt x="460911" y="22947"/>
                    <a:pt x="457759" y="29180"/>
                  </a:cubicBezTo>
                  <a:lnTo>
                    <a:pt x="284071" y="372638"/>
                  </a:lnTo>
                  <a:cubicBezTo>
                    <a:pt x="275021" y="390535"/>
                    <a:pt x="256671" y="401818"/>
                    <a:pt x="236616" y="401818"/>
                  </a:cubicBezTo>
                  <a:lnTo>
                    <a:pt x="20107" y="401818"/>
                  </a:lnTo>
                  <a:cubicBezTo>
                    <a:pt x="13122" y="401818"/>
                    <a:pt x="6638" y="398193"/>
                    <a:pt x="2979" y="392243"/>
                  </a:cubicBezTo>
                  <a:cubicBezTo>
                    <a:pt x="-679" y="386293"/>
                    <a:pt x="-988" y="378871"/>
                    <a:pt x="2164" y="372638"/>
                  </a:cubicBezTo>
                  <a:lnTo>
                    <a:pt x="175852" y="29180"/>
                  </a:lnTo>
                  <a:cubicBezTo>
                    <a:pt x="184902" y="11283"/>
                    <a:pt x="203252" y="0"/>
                    <a:pt x="223307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-1016880" y="9651350"/>
            <a:ext cx="4035505" cy="818745"/>
            <a:chOff x="0" y="0"/>
            <a:chExt cx="5380674" cy="10916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-2082884" y="-1416578"/>
            <a:ext cx="4307273" cy="3015761"/>
            <a:chOff x="0" y="0"/>
            <a:chExt cx="505660" cy="3540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6481" y="0"/>
              <a:ext cx="452698" cy="354041"/>
            </a:xfrm>
            <a:custGeom>
              <a:avLst/>
              <a:gdLst/>
              <a:ahLst/>
              <a:cxnLst/>
              <a:rect r="r" b="b" t="t" l="l"/>
              <a:pathLst>
                <a:path h="354041" w="452698">
                  <a:moveTo>
                    <a:pt x="239628" y="0"/>
                  </a:moveTo>
                  <a:lnTo>
                    <a:pt x="416270" y="0"/>
                  </a:lnTo>
                  <a:cubicBezTo>
                    <a:pt x="429268" y="0"/>
                    <a:pt x="441281" y="6926"/>
                    <a:pt x="447795" y="18174"/>
                  </a:cubicBezTo>
                  <a:cubicBezTo>
                    <a:pt x="454308" y="29422"/>
                    <a:pt x="454334" y="43288"/>
                    <a:pt x="447864" y="54561"/>
                  </a:cubicBezTo>
                  <a:lnTo>
                    <a:pt x="307295" y="299480"/>
                  </a:lnTo>
                  <a:cubicBezTo>
                    <a:pt x="287924" y="333229"/>
                    <a:pt x="251983" y="354041"/>
                    <a:pt x="213070" y="354041"/>
                  </a:cubicBezTo>
                  <a:lnTo>
                    <a:pt x="36428" y="354041"/>
                  </a:lnTo>
                  <a:cubicBezTo>
                    <a:pt x="23430" y="354041"/>
                    <a:pt x="11417" y="347115"/>
                    <a:pt x="4904" y="335867"/>
                  </a:cubicBezTo>
                  <a:cubicBezTo>
                    <a:pt x="-1609" y="324619"/>
                    <a:pt x="-1636" y="310753"/>
                    <a:pt x="4834" y="299480"/>
                  </a:cubicBezTo>
                  <a:lnTo>
                    <a:pt x="145404" y="54561"/>
                  </a:lnTo>
                  <a:cubicBezTo>
                    <a:pt x="164774" y="20812"/>
                    <a:pt x="200715" y="0"/>
                    <a:pt x="239628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-378756" y="-275047"/>
            <a:ext cx="1118845" cy="911859"/>
          </a:xfrm>
          <a:custGeom>
            <a:avLst/>
            <a:gdLst/>
            <a:ahLst/>
            <a:cxnLst/>
            <a:rect r="r" b="b" t="t" l="l"/>
            <a:pathLst>
              <a:path h="911859" w="1118845">
                <a:moveTo>
                  <a:pt x="0" y="0"/>
                </a:moveTo>
                <a:lnTo>
                  <a:pt x="1118845" y="0"/>
                </a:lnTo>
                <a:lnTo>
                  <a:pt x="1118845" y="911859"/>
                </a:lnTo>
                <a:lnTo>
                  <a:pt x="0" y="91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51209" y="10009713"/>
            <a:ext cx="7315200" cy="707451"/>
          </a:xfrm>
          <a:custGeom>
            <a:avLst/>
            <a:gdLst/>
            <a:ahLst/>
            <a:cxnLst/>
            <a:rect r="r" b="b" t="t" l="l"/>
            <a:pathLst>
              <a:path h="707451" w="7315200">
                <a:moveTo>
                  <a:pt x="0" y="0"/>
                </a:moveTo>
                <a:lnTo>
                  <a:pt x="7315200" y="0"/>
                </a:lnTo>
                <a:lnTo>
                  <a:pt x="7315200" y="707451"/>
                </a:lnTo>
                <a:lnTo>
                  <a:pt x="0" y="707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19596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6436483" y="-2840784"/>
            <a:ext cx="5114374" cy="4395165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125" y="0"/>
              <a:ext cx="800550" cy="698500"/>
            </a:xfrm>
            <a:custGeom>
              <a:avLst/>
              <a:gdLst/>
              <a:ahLst/>
              <a:cxnLst/>
              <a:rect r="r" b="b" t="t" l="l"/>
              <a:pathLst>
                <a:path h="698500" w="80055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809791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17259300" y="7096804"/>
            <a:ext cx="2057400" cy="807530"/>
          </a:xfrm>
          <a:custGeom>
            <a:avLst/>
            <a:gdLst/>
            <a:ahLst/>
            <a:cxnLst/>
            <a:rect r="r" b="b" t="t" l="l"/>
            <a:pathLst>
              <a:path h="807530" w="205740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193891" y="-3622115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381563" y="3206674"/>
            <a:ext cx="7107908" cy="6530391"/>
          </a:xfrm>
          <a:custGeom>
            <a:avLst/>
            <a:gdLst/>
            <a:ahLst/>
            <a:cxnLst/>
            <a:rect r="r" b="b" t="t" l="l"/>
            <a:pathLst>
              <a:path h="6530391" w="7107908">
                <a:moveTo>
                  <a:pt x="0" y="0"/>
                </a:moveTo>
                <a:lnTo>
                  <a:pt x="7107908" y="0"/>
                </a:lnTo>
                <a:lnTo>
                  <a:pt x="7107908" y="6530390"/>
                </a:lnTo>
                <a:lnTo>
                  <a:pt x="0" y="65303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7" id="27"/>
          <p:cNvGrpSpPr/>
          <p:nvPr/>
        </p:nvGrpSpPr>
        <p:grpSpPr>
          <a:xfrm rot="0">
            <a:off x="-4965726" y="-598965"/>
            <a:ext cx="11977611" cy="9544221"/>
            <a:chOff x="0" y="0"/>
            <a:chExt cx="504050" cy="40164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450" y="0"/>
              <a:ext cx="479150" cy="401646"/>
            </a:xfrm>
            <a:custGeom>
              <a:avLst/>
              <a:gdLst/>
              <a:ahLst/>
              <a:cxnLst/>
              <a:rect r="r" b="b" t="t" l="l"/>
              <a:pathLst>
                <a:path h="401646" w="479150">
                  <a:moveTo>
                    <a:pt x="223068" y="0"/>
                  </a:moveTo>
                  <a:lnTo>
                    <a:pt x="459281" y="0"/>
                  </a:lnTo>
                  <a:cubicBezTo>
                    <a:pt x="466184" y="0"/>
                    <a:pt x="472592" y="3583"/>
                    <a:pt x="476207" y="9463"/>
                  </a:cubicBezTo>
                  <a:cubicBezTo>
                    <a:pt x="479822" y="15343"/>
                    <a:pt x="480126" y="22678"/>
                    <a:pt x="477010" y="28838"/>
                  </a:cubicBezTo>
                  <a:lnTo>
                    <a:pt x="302989" y="372808"/>
                  </a:lnTo>
                  <a:cubicBezTo>
                    <a:pt x="294041" y="390496"/>
                    <a:pt x="275904" y="401646"/>
                    <a:pt x="256081" y="401646"/>
                  </a:cubicBezTo>
                  <a:lnTo>
                    <a:pt x="19868" y="401646"/>
                  </a:lnTo>
                  <a:cubicBezTo>
                    <a:pt x="12966" y="401646"/>
                    <a:pt x="6558" y="398063"/>
                    <a:pt x="2943" y="392183"/>
                  </a:cubicBezTo>
                  <a:cubicBezTo>
                    <a:pt x="-673" y="386303"/>
                    <a:pt x="-977" y="378968"/>
                    <a:pt x="2140" y="372808"/>
                  </a:cubicBezTo>
                  <a:lnTo>
                    <a:pt x="176160" y="28838"/>
                  </a:lnTo>
                  <a:cubicBezTo>
                    <a:pt x="185109" y="11150"/>
                    <a:pt x="203246" y="0"/>
                    <a:pt x="223068" y="0"/>
                  </a:cubicBezTo>
                  <a:close/>
                </a:path>
              </a:pathLst>
            </a:custGeom>
            <a:blipFill>
              <a:blip r:embed="rId17"/>
              <a:stretch>
                <a:fillRect l="-23318" t="0" r="-2598" b="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7300499" y="1434641"/>
            <a:ext cx="10247415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NEED FOR AN INTELLIGENT SOLUTION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90181" y="4058845"/>
            <a:ext cx="11457733" cy="509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7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Limited use of automation in waste collection systems</a:t>
            </a:r>
          </a:p>
          <a:p>
            <a:pPr algn="l" marL="842007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Inefficient waste segregation at the source</a:t>
            </a:r>
          </a:p>
          <a:p>
            <a:pPr algn="l" marL="842007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Manual processes reduce scalability and efficiency</a:t>
            </a:r>
          </a:p>
          <a:p>
            <a:pPr algn="l" marL="842007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Need for autonomous and sustainable waste management solutions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636781" y="9483531"/>
            <a:ext cx="182612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3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01522" y="-1114950"/>
            <a:ext cx="7335291" cy="2801892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89" y="0"/>
              <a:ext cx="904343" cy="355587"/>
            </a:xfrm>
            <a:custGeom>
              <a:avLst/>
              <a:gdLst/>
              <a:ahLst/>
              <a:cxnLst/>
              <a:rect r="r" b="b" t="t" l="l"/>
              <a:pathLst>
                <a:path h="355587" w="904343">
                  <a:moveTo>
                    <a:pt x="682768" y="0"/>
                  </a:moveTo>
                  <a:lnTo>
                    <a:pt x="18374" y="0"/>
                  </a:lnTo>
                  <a:cubicBezTo>
                    <a:pt x="11824" y="0"/>
                    <a:pt x="5769" y="3487"/>
                    <a:pt x="2482" y="9152"/>
                  </a:cubicBezTo>
                  <a:cubicBezTo>
                    <a:pt x="-806" y="14817"/>
                    <a:pt x="-829" y="21804"/>
                    <a:pt x="2421" y="27491"/>
                  </a:cubicBezTo>
                  <a:lnTo>
                    <a:pt x="174201" y="328096"/>
                  </a:lnTo>
                  <a:cubicBezTo>
                    <a:pt x="183916" y="345096"/>
                    <a:pt x="201994" y="355587"/>
                    <a:pt x="221574" y="355587"/>
                  </a:cubicBezTo>
                  <a:lnTo>
                    <a:pt x="885968" y="355587"/>
                  </a:lnTo>
                  <a:cubicBezTo>
                    <a:pt x="892518" y="355587"/>
                    <a:pt x="898573" y="352101"/>
                    <a:pt x="901860" y="346435"/>
                  </a:cubicBezTo>
                  <a:cubicBezTo>
                    <a:pt x="905148" y="340770"/>
                    <a:pt x="905171" y="333783"/>
                    <a:pt x="901921" y="328096"/>
                  </a:cubicBezTo>
                  <a:lnTo>
                    <a:pt x="730141" y="27491"/>
                  </a:lnTo>
                  <a:cubicBezTo>
                    <a:pt x="720426" y="10491"/>
                    <a:pt x="702348" y="0"/>
                    <a:pt x="682768" y="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822215" y="-1659968"/>
            <a:ext cx="19291382" cy="3888558"/>
            <a:chOff x="0" y="0"/>
            <a:chExt cx="1756420" cy="354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913" y="0"/>
              <a:ext cx="1744595" cy="354041"/>
            </a:xfrm>
            <a:custGeom>
              <a:avLst/>
              <a:gdLst/>
              <a:ahLst/>
              <a:cxnLst/>
              <a:rect r="r" b="b" t="t" l="l"/>
              <a:pathLst>
                <a:path h="354041" w="1744595">
                  <a:moveTo>
                    <a:pt x="211333" y="0"/>
                  </a:moveTo>
                  <a:lnTo>
                    <a:pt x="1736461" y="0"/>
                  </a:lnTo>
                  <a:cubicBezTo>
                    <a:pt x="1739363" y="0"/>
                    <a:pt x="1742045" y="1546"/>
                    <a:pt x="1743499" y="4058"/>
                  </a:cubicBezTo>
                  <a:cubicBezTo>
                    <a:pt x="1744954" y="6569"/>
                    <a:pt x="1744960" y="9665"/>
                    <a:pt x="1743515" y="12182"/>
                  </a:cubicBezTo>
                  <a:lnTo>
                    <a:pt x="1554299" y="341859"/>
                  </a:lnTo>
                  <a:cubicBezTo>
                    <a:pt x="1549974" y="349394"/>
                    <a:pt x="1541949" y="354041"/>
                    <a:pt x="1533261" y="354041"/>
                  </a:cubicBezTo>
                  <a:lnTo>
                    <a:pt x="8133" y="354041"/>
                  </a:lnTo>
                  <a:cubicBezTo>
                    <a:pt x="5231" y="354041"/>
                    <a:pt x="2549" y="352495"/>
                    <a:pt x="1094" y="349983"/>
                  </a:cubicBezTo>
                  <a:cubicBezTo>
                    <a:pt x="-360" y="347472"/>
                    <a:pt x="-366" y="344376"/>
                    <a:pt x="1079" y="341859"/>
                  </a:cubicBezTo>
                  <a:lnTo>
                    <a:pt x="190295" y="12182"/>
                  </a:lnTo>
                  <a:cubicBezTo>
                    <a:pt x="194620" y="4647"/>
                    <a:pt x="202645" y="0"/>
                    <a:pt x="211333" y="0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1553220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4021186">
            <a:off x="-2094150" y="-634458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7376" y="9972675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3"/>
                </a:lnTo>
                <a:lnTo>
                  <a:pt x="0" y="1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3500" y="8847436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4600" y="849869"/>
            <a:ext cx="13666814" cy="83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1"/>
              </a:lnSpc>
            </a:pPr>
            <a:r>
              <a:rPr lang="en-US" sz="5653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6781" y="9483531"/>
            <a:ext cx="38100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48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649361"/>
            <a:ext cx="14528800" cy="266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3"/>
              </a:lnSpc>
            </a:pPr>
            <a:r>
              <a:rPr lang="en-US" sz="2915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</a:t>
            </a:r>
            <a:r>
              <a:rPr lang="en-US" sz="2915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he Green Guardian successfully demonstrates an autonomous waste collection system that integrates robotics, artificial intelligence, and sustainable energy solutions.</a:t>
            </a:r>
          </a:p>
          <a:p>
            <a:pPr algn="l">
              <a:lnSpc>
                <a:spcPts val="4373"/>
              </a:lnSpc>
            </a:pPr>
          </a:p>
          <a:p>
            <a:pPr algn="just">
              <a:lnSpc>
                <a:spcPts val="4050"/>
              </a:lnSpc>
            </a:pPr>
            <a:r>
              <a:rPr lang="en-US" b="true" sz="2700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Contributions and Impact:</a:t>
            </a:r>
          </a:p>
          <a:p>
            <a:pPr algn="just">
              <a:lnSpc>
                <a:spcPts val="405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34892" y="4984108"/>
            <a:ext cx="12730359" cy="289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581" indent="-275791" lvl="1">
              <a:lnSpc>
                <a:spcPts val="3832"/>
              </a:lnSpc>
              <a:buFont typeface="Arial"/>
              <a:buChar char="•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Reduces human exposure to hazardous and repetitive waste collection tasks</a:t>
            </a:r>
          </a:p>
          <a:p>
            <a:pPr algn="l" marL="551581" indent="-275791" lvl="1">
              <a:lnSpc>
                <a:spcPts val="3832"/>
              </a:lnSpc>
              <a:buFont typeface="Arial"/>
              <a:buChar char="•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Improves waste segregation efficiency through AI-based classification</a:t>
            </a:r>
          </a:p>
          <a:p>
            <a:pPr algn="l" marL="551581" indent="-275791" lvl="1">
              <a:lnSpc>
                <a:spcPts val="3832"/>
              </a:lnSpc>
              <a:buFont typeface="Arial"/>
              <a:buChar char="•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Enhances cleanliness in campuses and public spaces via autonomous operation</a:t>
            </a:r>
          </a:p>
          <a:p>
            <a:pPr algn="l" marL="551581" indent="-275791" lvl="1">
              <a:lnSpc>
                <a:spcPts val="3832"/>
              </a:lnSpc>
              <a:buFont typeface="Arial"/>
              <a:buChar char="•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Demonstrates the feasibility of solar-assisted robotic systems</a:t>
            </a:r>
          </a:p>
          <a:p>
            <a:pPr algn="l" marL="551581" indent="-275791" lvl="1">
              <a:lnSpc>
                <a:spcPts val="3832"/>
              </a:lnSpc>
              <a:buFont typeface="Arial"/>
              <a:buChar char="•"/>
            </a:pPr>
            <a:r>
              <a:rPr lang="en-US" sz="2554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Provides a scalable foundation for smart city and environmental robotics applications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4041923"/>
            <a:ext cx="11743279" cy="191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66685" y="9467607"/>
            <a:ext cx="381000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49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49299" y="-2840784"/>
            <a:ext cx="5114374" cy="439516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125" y="0"/>
              <a:ext cx="800550" cy="698500"/>
            </a:xfrm>
            <a:custGeom>
              <a:avLst/>
              <a:gdLst/>
              <a:ahLst/>
              <a:cxnLst/>
              <a:rect r="r" b="b" t="t" l="l"/>
              <a:pathLst>
                <a:path h="698500" w="80055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1D73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435741" y="9972675"/>
            <a:ext cx="17403799" cy="2759967"/>
          </a:xfrm>
          <a:custGeom>
            <a:avLst/>
            <a:gdLst/>
            <a:ahLst/>
            <a:cxnLst/>
            <a:rect r="r" b="b" t="t" l="l"/>
            <a:pathLst>
              <a:path h="2759967" w="17403799">
                <a:moveTo>
                  <a:pt x="0" y="0"/>
                </a:moveTo>
                <a:lnTo>
                  <a:pt x="17403799" y="0"/>
                </a:lnTo>
                <a:lnTo>
                  <a:pt x="17403799" y="2759967"/>
                </a:lnTo>
                <a:lnTo>
                  <a:pt x="0" y="2759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65736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31866" y="4448102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7251" y="3052872"/>
            <a:ext cx="14804827" cy="477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10" indent="-420555" lvl="1">
              <a:lnSpc>
                <a:spcPts val="5454"/>
              </a:lnSpc>
              <a:buFont typeface="Arial"/>
              <a:buChar char="•"/>
            </a:pPr>
            <a:r>
              <a:rPr lang="en-US" sz="3895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The Green Guardian is an a</a:t>
            </a:r>
            <a:r>
              <a:rPr lang="en-US" sz="3895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utonomous garbage collection robot</a:t>
            </a:r>
          </a:p>
          <a:p>
            <a:pPr algn="l" marL="841110" indent="-420555" lvl="1">
              <a:lnSpc>
                <a:spcPts val="5454"/>
              </a:lnSpc>
              <a:buFont typeface="Arial"/>
              <a:buChar char="•"/>
            </a:pPr>
            <a:r>
              <a:rPr lang="en-US" sz="3895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Designed to operate in university campus environments</a:t>
            </a:r>
          </a:p>
          <a:p>
            <a:pPr algn="l" marL="841110" indent="-420555" lvl="1">
              <a:lnSpc>
                <a:spcPts val="5454"/>
              </a:lnSpc>
              <a:buFont typeface="Arial"/>
              <a:buChar char="•"/>
            </a:pPr>
            <a:r>
              <a:rPr lang="en-US" sz="3895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C</a:t>
            </a:r>
            <a:r>
              <a:rPr lang="en-US" sz="3895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apable of detecting, collecting, and segregating waste</a:t>
            </a:r>
          </a:p>
          <a:p>
            <a:pPr algn="l" marL="841110" indent="-420555" lvl="1">
              <a:lnSpc>
                <a:spcPts val="5454"/>
              </a:lnSpc>
              <a:buFont typeface="Arial"/>
              <a:buChar char="•"/>
            </a:pPr>
            <a:r>
              <a:rPr lang="en-US" sz="3895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Op</a:t>
            </a:r>
            <a:r>
              <a:rPr lang="en-US" sz="3895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erates with minimal human intervention</a:t>
            </a:r>
          </a:p>
          <a:p>
            <a:pPr algn="l" marL="841110" indent="-420555" lvl="1">
              <a:lnSpc>
                <a:spcPts val="5454"/>
              </a:lnSpc>
              <a:buFont typeface="Arial"/>
              <a:buChar char="•"/>
            </a:pPr>
            <a:r>
              <a:rPr lang="en-US" sz="3895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Focus</a:t>
            </a:r>
            <a:r>
              <a:rPr lang="en-US" sz="3895" spc="19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es on efficiency, safety, and sustainability</a:t>
            </a:r>
          </a:p>
          <a:p>
            <a:pPr algn="l">
              <a:lnSpc>
                <a:spcPts val="545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65075" y="780150"/>
            <a:ext cx="905844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36781" y="9483531"/>
            <a:ext cx="187375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1D7363"/>
                </a:solidFill>
                <a:latin typeface="TT Norms Bold"/>
                <a:ea typeface="TT Norms Bold"/>
                <a:cs typeface="TT Norms Bold"/>
                <a:sym typeface="TT Norms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3103710"/>
            <a:ext cx="11743279" cy="37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OBJECTIVES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192137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452306" y="3032451"/>
            <a:ext cx="500647" cy="438066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524460" y="5685511"/>
            <a:ext cx="500647" cy="438066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4898" y="89740"/>
              <a:ext cx="683004" cy="621460"/>
            </a:xfrm>
            <a:custGeom>
              <a:avLst/>
              <a:gdLst/>
              <a:ahLst/>
              <a:cxnLst/>
              <a:rect r="r" b="b" t="t" l="l"/>
              <a:pathLst>
                <a:path h="621460" w="683004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1D7363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22068" y="-4163460"/>
            <a:ext cx="11145501" cy="9752314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661" y="16124"/>
              <a:ext cx="789479" cy="695076"/>
            </a:xfrm>
            <a:custGeom>
              <a:avLst/>
              <a:gdLst/>
              <a:ahLst/>
              <a:cxnLst/>
              <a:rect r="r" b="b" t="t" l="l"/>
              <a:pathLst>
                <a:path h="695076" w="789479">
                  <a:moveTo>
                    <a:pt x="408524" y="8000"/>
                  </a:moveTo>
                  <a:lnTo>
                    <a:pt x="787354" y="670952"/>
                  </a:lnTo>
                  <a:cubicBezTo>
                    <a:pt x="790206" y="675942"/>
                    <a:pt x="790185" y="682074"/>
                    <a:pt x="787300" y="687045"/>
                  </a:cubicBezTo>
                  <a:cubicBezTo>
                    <a:pt x="784415" y="692016"/>
                    <a:pt x="779102" y="695076"/>
                    <a:pt x="773354" y="695076"/>
                  </a:cubicBezTo>
                  <a:lnTo>
                    <a:pt x="16124" y="695076"/>
                  </a:lnTo>
                  <a:cubicBezTo>
                    <a:pt x="10376" y="695076"/>
                    <a:pt x="5063" y="692016"/>
                    <a:pt x="2178" y="687045"/>
                  </a:cubicBezTo>
                  <a:cubicBezTo>
                    <a:pt x="-707" y="682074"/>
                    <a:pt x="-728" y="675942"/>
                    <a:pt x="2124" y="670952"/>
                  </a:cubicBezTo>
                  <a:lnTo>
                    <a:pt x="380954" y="8000"/>
                  </a:lnTo>
                  <a:cubicBezTo>
                    <a:pt x="383781" y="3053"/>
                    <a:pt x="389041" y="0"/>
                    <a:pt x="394739" y="0"/>
                  </a:cubicBezTo>
                  <a:cubicBezTo>
                    <a:pt x="400437" y="0"/>
                    <a:pt x="405697" y="3053"/>
                    <a:pt x="408524" y="8000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97349" y="2758208"/>
            <a:ext cx="8794187" cy="7694914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778" y="20435"/>
              <a:ext cx="783243" cy="690765"/>
            </a:xfrm>
            <a:custGeom>
              <a:avLst/>
              <a:gdLst/>
              <a:ahLst/>
              <a:cxnLst/>
              <a:rect r="r" b="b" t="t" l="l"/>
              <a:pathLst>
                <a:path h="690765" w="783243">
                  <a:moveTo>
                    <a:pt x="409093" y="10139"/>
                  </a:moveTo>
                  <a:lnTo>
                    <a:pt x="780551" y="660191"/>
                  </a:lnTo>
                  <a:cubicBezTo>
                    <a:pt x="784165" y="666516"/>
                    <a:pt x="784139" y="674286"/>
                    <a:pt x="780483" y="680587"/>
                  </a:cubicBezTo>
                  <a:cubicBezTo>
                    <a:pt x="776827" y="686887"/>
                    <a:pt x="770093" y="690765"/>
                    <a:pt x="762808" y="690765"/>
                  </a:cubicBezTo>
                  <a:lnTo>
                    <a:pt x="20436" y="690765"/>
                  </a:lnTo>
                  <a:cubicBezTo>
                    <a:pt x="13151" y="690765"/>
                    <a:pt x="6417" y="686887"/>
                    <a:pt x="2761" y="680587"/>
                  </a:cubicBezTo>
                  <a:cubicBezTo>
                    <a:pt x="-895" y="674286"/>
                    <a:pt x="-921" y="666516"/>
                    <a:pt x="2693" y="660191"/>
                  </a:cubicBezTo>
                  <a:lnTo>
                    <a:pt x="374151" y="10139"/>
                  </a:lnTo>
                  <a:cubicBezTo>
                    <a:pt x="377734" y="3870"/>
                    <a:pt x="384401" y="0"/>
                    <a:pt x="391622" y="0"/>
                  </a:cubicBezTo>
                  <a:cubicBezTo>
                    <a:pt x="398843" y="0"/>
                    <a:pt x="405510" y="3870"/>
                    <a:pt x="409093" y="10139"/>
                  </a:cubicBezTo>
                  <a:close/>
                </a:path>
              </a:pathLst>
            </a:custGeom>
            <a:solidFill>
              <a:srgbClr val="2340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465592" y="9702769"/>
            <a:ext cx="2021342" cy="793377"/>
          </a:xfrm>
          <a:custGeom>
            <a:avLst/>
            <a:gdLst/>
            <a:ahLst/>
            <a:cxnLst/>
            <a:rect r="r" b="b" t="t" l="l"/>
            <a:pathLst>
              <a:path h="793377" w="2021342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106620" y="303325"/>
            <a:ext cx="4035505" cy="818745"/>
            <a:chOff x="0" y="0"/>
            <a:chExt cx="5380674" cy="1091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7674864" y="9720423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2199196">
            <a:off x="-1587894" y="-1960574"/>
            <a:ext cx="3285470" cy="3108876"/>
          </a:xfrm>
          <a:custGeom>
            <a:avLst/>
            <a:gdLst/>
            <a:ahLst/>
            <a:cxnLst/>
            <a:rect r="r" b="b" t="t" l="l"/>
            <a:pathLst>
              <a:path h="3108876" w="3285470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737512" y="-3729574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74750" y="1150645"/>
            <a:ext cx="956276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PROJECT OBJECTIVES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28546" y="3608044"/>
            <a:ext cx="7997755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12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To design and develop an autonomous garbage collection robot capable of navigating a university campus, detecting waste, and collecting it with minimal human intervention.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28546" y="2959364"/>
            <a:ext cx="423542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Aim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00700" y="5612424"/>
            <a:ext cx="423542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23403D"/>
                </a:solidFill>
                <a:latin typeface="TT Norms Bold"/>
                <a:ea typeface="TT Norms Bold"/>
                <a:cs typeface="TT Norms Bold"/>
                <a:sym typeface="TT Norms Bold"/>
              </a:rPr>
              <a:t>Secondary Objectives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74783" y="6341388"/>
            <a:ext cx="9847285" cy="330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Implement autonomous navigation and localization in campus environments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Detect and classify waste into organic and non-organic categories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Design a garbage collection and bin management mechanism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Integrate a sustainable power system to extend operational time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23403D"/>
                </a:solidFill>
                <a:latin typeface="TT Norms"/>
                <a:ea typeface="TT Norms"/>
                <a:cs typeface="TT Norms"/>
                <a:sym typeface="TT Norms"/>
              </a:rPr>
              <a:t>Enable remote monitoring and control through a web-based interface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636781" y="9483531"/>
            <a:ext cx="193774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73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2360" y="3103710"/>
            <a:ext cx="11743279" cy="379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LITERATURE REVIEW 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36781" y="9483531"/>
            <a:ext cx="166688" cy="4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DAG7VTcV8-k</dc:identifier>
  <dcterms:modified xsi:type="dcterms:W3CDTF">2011-08-01T06:04:30Z</dcterms:modified>
  <cp:revision>1</cp:revision>
  <dc:title>The Green Guardian</dc:title>
</cp:coreProperties>
</file>